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2"/>
  </p:notesMasterIdLst>
  <p:sldIdLst>
    <p:sldId id="256" r:id="rId5"/>
    <p:sldId id="413" r:id="rId6"/>
    <p:sldId id="259" r:id="rId7"/>
    <p:sldId id="258" r:id="rId8"/>
    <p:sldId id="291" r:id="rId9"/>
    <p:sldId id="302" r:id="rId10"/>
    <p:sldId id="306" r:id="rId11"/>
    <p:sldId id="288" r:id="rId12"/>
    <p:sldId id="287" r:id="rId13"/>
    <p:sldId id="260" r:id="rId14"/>
    <p:sldId id="303" r:id="rId15"/>
    <p:sldId id="307" r:id="rId16"/>
    <p:sldId id="290" r:id="rId17"/>
    <p:sldId id="411" r:id="rId18"/>
    <p:sldId id="294" r:id="rId19"/>
    <p:sldId id="309" r:id="rId20"/>
    <p:sldId id="310" r:id="rId21"/>
    <p:sldId id="311" r:id="rId22"/>
    <p:sldId id="296" r:id="rId23"/>
    <p:sldId id="292" r:id="rId24"/>
    <p:sldId id="314" r:id="rId25"/>
    <p:sldId id="365" r:id="rId26"/>
    <p:sldId id="366" r:id="rId27"/>
    <p:sldId id="368" r:id="rId28"/>
    <p:sldId id="295" r:id="rId29"/>
    <p:sldId id="371" r:id="rId30"/>
    <p:sldId id="372" r:id="rId31"/>
    <p:sldId id="403" r:id="rId32"/>
    <p:sldId id="406" r:id="rId33"/>
    <p:sldId id="384" r:id="rId34"/>
    <p:sldId id="385" r:id="rId35"/>
    <p:sldId id="404" r:id="rId36"/>
    <p:sldId id="401" r:id="rId37"/>
    <p:sldId id="409" r:id="rId38"/>
    <p:sldId id="407" r:id="rId39"/>
    <p:sldId id="312" r:id="rId40"/>
    <p:sldId id="313" r:id="rId41"/>
  </p:sldIdLst>
  <p:sldSz cx="12192000" cy="6858000"/>
  <p:notesSz cx="6858000" cy="9144000"/>
  <p:embeddedFontLst>
    <p:embeddedFont>
      <p:font typeface="Cambria" panose="02040503050406030204" pitchFamily="18"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6"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AFE7"/>
    <a:srgbClr val="FEF2CD"/>
    <a:srgbClr val="A6E3B7"/>
    <a:srgbClr val="73AF48"/>
    <a:srgbClr val="008080"/>
    <a:srgbClr val="ADD1FF"/>
    <a:srgbClr val="595959"/>
    <a:srgbClr val="002060"/>
    <a:srgbClr val="5C9BD3"/>
    <a:srgbClr val="EE8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7" autoAdjust="0"/>
    <p:restoredTop sz="85076" autoAdjust="0"/>
  </p:normalViewPr>
  <p:slideViewPr>
    <p:cSldViewPr snapToGrid="0">
      <p:cViewPr varScale="1">
        <p:scale>
          <a:sx n="85" d="100"/>
          <a:sy n="85" d="100"/>
        </p:scale>
        <p:origin x="66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6"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3.fntdata"/><Relationship Id="rId79"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2.fntdata"/><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1.fntdata"/><Relationship Id="rId77" Type="http://schemas.openxmlformats.org/officeDocument/2006/relationships/presProps" Target="presProps.xml"/><Relationship Id="rId8" Type="http://schemas.openxmlformats.org/officeDocument/2006/relationships/slide" Target="slides/slide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4.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Executed (CUE+)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Maneuvers Executed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FE-4599-8D49-CDBAF2DE2E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FE-4599-8D49-CDBAF2DE2E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FE-4599-8D49-CDBAF2DE2E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FE-4599-8D49-CDBAF2DE2E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FE-4599-8D49-CDBAF2DE2EF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FE-4599-8D49-CDBAF2DE2EF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FE-4599-8D49-CDBAF2DE2EF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FE-4599-8D49-CDBAF2DE2EF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FE-4599-8D49-CDBAF2DE2EF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FE-4599-8D49-CDBAF2DE2EF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FE-4599-8D49-CDBAF2DE2EF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FE-4599-8D49-CDBAF2DE2EF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4FE-4599-8D49-CDBAF2DE2EF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4FE-4599-8D49-CDBAF2DE2EF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4FE-4599-8D49-CDBAF2DE2EF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4FE-4599-8D49-CDBAF2DE2EF9}"/>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15</c:v>
                </c:pt>
                <c:pt idx="1">
                  <c:v>10</c:v>
                </c:pt>
                <c:pt idx="2">
                  <c:v>10</c:v>
                </c:pt>
                <c:pt idx="3">
                  <c:v>10</c:v>
                </c:pt>
                <c:pt idx="4">
                  <c:v>5</c:v>
                </c:pt>
                <c:pt idx="5">
                  <c:v>5</c:v>
                </c:pt>
                <c:pt idx="6">
                  <c:v>5</c:v>
                </c:pt>
                <c:pt idx="7">
                  <c:v>5</c:v>
                </c:pt>
                <c:pt idx="8">
                  <c:v>4</c:v>
                </c:pt>
                <c:pt idx="9">
                  <c:v>4</c:v>
                </c:pt>
                <c:pt idx="10">
                  <c:v>4</c:v>
                </c:pt>
                <c:pt idx="11">
                  <c:v>4</c:v>
                </c:pt>
                <c:pt idx="12">
                  <c:v>8</c:v>
                </c:pt>
                <c:pt idx="13">
                  <c:v>8</c:v>
                </c:pt>
                <c:pt idx="14">
                  <c:v>10</c:v>
                </c:pt>
                <c:pt idx="15">
                  <c:v>8</c:v>
                </c:pt>
              </c:numCache>
            </c:numRef>
          </c:val>
          <c:extLst>
            <c:ext xmlns:c16="http://schemas.microsoft.com/office/drawing/2014/chart" uri="{C3380CC4-5D6E-409C-BE32-E72D297353CC}">
              <c16:uniqueId val="{00000000-DFDB-4208-AA01-02A51D32925F}"/>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2.5787840525557545E-2"/>
          <c:y val="0.1718418151773983"/>
          <c:w val="0.25598831221967994"/>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 Observed (Effects)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 Effects Observed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8F-41A5-B4E1-53B747AAB8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8F-41A5-B4E1-53B747AAB8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8F-41A5-B4E1-53B747AAB8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8F-41A5-B4E1-53B747AAB8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8F-41A5-B4E1-53B747AAB8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8F-41A5-B4E1-53B747AAB8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8F-41A5-B4E1-53B747AAB8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8F-41A5-B4E1-53B747AAB8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F8F-41A5-B4E1-53B747AAB8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F8F-41A5-B4E1-53B747AAB8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F8F-41A5-B4E1-53B747AAB8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F8F-41A5-B4E1-53B747AAB8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F8F-41A5-B4E1-53B747AAB8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F8F-41A5-B4E1-53B747AAB8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F8F-41A5-B4E1-53B747AAB8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F8F-41A5-B4E1-53B747AAB8B0}"/>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20</c:v>
                </c:pt>
                <c:pt idx="1">
                  <c:v>5</c:v>
                </c:pt>
                <c:pt idx="2">
                  <c:v>5</c:v>
                </c:pt>
                <c:pt idx="3">
                  <c:v>4</c:v>
                </c:pt>
                <c:pt idx="4">
                  <c:v>3</c:v>
                </c:pt>
                <c:pt idx="5">
                  <c:v>3</c:v>
                </c:pt>
                <c:pt idx="6">
                  <c:v>2</c:v>
                </c:pt>
                <c:pt idx="7">
                  <c:v>2</c:v>
                </c:pt>
                <c:pt idx="8">
                  <c:v>4</c:v>
                </c:pt>
                <c:pt idx="9">
                  <c:v>5</c:v>
                </c:pt>
                <c:pt idx="10">
                  <c:v>6</c:v>
                </c:pt>
                <c:pt idx="11">
                  <c:v>4</c:v>
                </c:pt>
                <c:pt idx="12">
                  <c:v>10</c:v>
                </c:pt>
                <c:pt idx="13">
                  <c:v>12</c:v>
                </c:pt>
                <c:pt idx="14">
                  <c:v>15</c:v>
                </c:pt>
                <c:pt idx="15">
                  <c:v>10</c:v>
                </c:pt>
              </c:numCache>
            </c:numRef>
          </c:val>
          <c:extLst>
            <c:ext xmlns:c16="http://schemas.microsoft.com/office/drawing/2014/chart" uri="{C3380CC4-5D6E-409C-BE32-E72D297353CC}">
              <c16:uniqueId val="{00000020-0F8F-41A5-B4E1-53B747AAB8B0}"/>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4.2979734209262575E-3"/>
          <c:y val="0.1718418151773983"/>
          <c:w val="0.31186196669172128"/>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197346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3482123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C596461-B77C-4D8A-E3B0-842D7DB80DB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B6DFCDE-5E47-0609-EBD9-67D029AB313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4CA7BFD-621B-0E9D-2B9E-9F7B74C5DC7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0669CAA-494F-5819-7C3D-9F39FD8F38C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17</a:t>
            </a:fld>
            <a:endParaRPr/>
          </a:p>
        </p:txBody>
      </p:sp>
    </p:spTree>
    <p:extLst>
      <p:ext uri="{BB962C8B-B14F-4D97-AF65-F5344CB8AC3E}">
        <p14:creationId xmlns:p14="http://schemas.microsoft.com/office/powerpoint/2010/main" val="32657594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FABB93A-1EDC-5532-F5FD-5C1413B23CC2}"/>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5576B95B-6E52-4453-EE30-275B1370FC5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75EF313-7BD1-F223-A11A-E06774D06ED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8B15B3E-3732-D137-7D9C-CBCD2466A4BE}"/>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3234186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A4DED31-B4BA-467F-4130-19FE32AD3CE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0F102D3-D3AD-35BA-23AB-0BBB7F5EF3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C81B02C-22E5-48C9-4941-5B2DB7EB0AF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550B925D-0333-FD27-2E07-960C5206BD9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1615428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75340D0-42B2-75A0-0DE9-2F4EC982150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0E1C5C4-B0FB-4BE3-BB57-257740C75D7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35EAAF3-1048-9C5B-A762-D8B2EFF4AB2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133FB9D-49A0-8149-C47C-84D0F8131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extLst>
      <p:ext uri="{BB962C8B-B14F-4D97-AF65-F5344CB8AC3E}">
        <p14:creationId xmlns:p14="http://schemas.microsoft.com/office/powerpoint/2010/main" val="3682079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winning side is calculated by subtracting Red users from Blue users, such that positive results are Blue wins, negative results are Red wins, and Ties are zero. Results close to zero are effective ties with a small preference for Red or Blue.</a:t>
            </a:r>
          </a:p>
          <a:p>
            <a:endParaRPr lang="en-US" dirty="0"/>
          </a:p>
        </p:txBody>
      </p:sp>
      <p:sp>
        <p:nvSpPr>
          <p:cNvPr id="4" name="Slide Number Placeholder 3"/>
          <p:cNvSpPr>
            <a:spLocks noGrp="1"/>
          </p:cNvSpPr>
          <p:nvPr>
            <p:ph type="sldNum" sz="quarter" idx="5"/>
          </p:nvPr>
        </p:nvSpPr>
        <p:spPr/>
        <p:txBody>
          <a:bodyPr/>
          <a:lstStyle/>
          <a:p>
            <a:fld id="{47D97DC1-A76D-4719-BB9C-39A498641F81}" type="slidenum">
              <a:rPr lang="en-US" smtClean="0"/>
              <a:t>22</a:t>
            </a:fld>
            <a:endParaRPr lang="en-US"/>
          </a:p>
        </p:txBody>
      </p:sp>
    </p:spTree>
    <p:extLst>
      <p:ext uri="{BB962C8B-B14F-4D97-AF65-F5344CB8AC3E}">
        <p14:creationId xmlns:p14="http://schemas.microsoft.com/office/powerpoint/2010/main" val="7263561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winning side is calculated by subtracting Red users from Blue users, such that positive results are Blue wins, negative results are Red wins, and Ties are zero. Results close to zero are effective ties with a small preference for Red or Blue.</a:t>
            </a:r>
          </a:p>
          <a:p>
            <a:endParaRPr lang="en-US" dirty="0"/>
          </a:p>
        </p:txBody>
      </p:sp>
      <p:sp>
        <p:nvSpPr>
          <p:cNvPr id="4" name="Slide Number Placeholder 3"/>
          <p:cNvSpPr>
            <a:spLocks noGrp="1"/>
          </p:cNvSpPr>
          <p:nvPr>
            <p:ph type="sldNum" sz="quarter" idx="5"/>
          </p:nvPr>
        </p:nvSpPr>
        <p:spPr/>
        <p:txBody>
          <a:bodyPr/>
          <a:lstStyle/>
          <a:p>
            <a:fld id="{47D97DC1-A76D-4719-BB9C-39A498641F81}" type="slidenum">
              <a:rPr lang="en-US" smtClean="0"/>
              <a:t>23</a:t>
            </a:fld>
            <a:endParaRPr lang="en-US" dirty="0"/>
          </a:p>
        </p:txBody>
      </p:sp>
    </p:spTree>
    <p:extLst>
      <p:ext uri="{BB962C8B-B14F-4D97-AF65-F5344CB8AC3E}">
        <p14:creationId xmlns:p14="http://schemas.microsoft.com/office/powerpoint/2010/main" val="31885756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7464A82-F5D0-AE99-2204-039CF843ED4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163D245-8BCE-ABC3-AEC2-5814F74B7C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7590DF1-19BF-E3C1-DF90-DE6013E5D6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CF7AE5B-A946-3085-91A8-A5CBF50F67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25</a:t>
            </a:fld>
            <a:endParaRPr dirty="0"/>
          </a:p>
        </p:txBody>
      </p:sp>
    </p:spTree>
    <p:extLst>
      <p:ext uri="{BB962C8B-B14F-4D97-AF65-F5344CB8AC3E}">
        <p14:creationId xmlns:p14="http://schemas.microsoft.com/office/powerpoint/2010/main" val="346311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26</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More…</a:t>
            </a: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27</a:t>
            </a:fld>
            <a:endParaRPr/>
          </a:p>
        </p:txBody>
      </p:sp>
    </p:spTree>
    <p:extLst>
      <p:ext uri="{BB962C8B-B14F-4D97-AF65-F5344CB8AC3E}">
        <p14:creationId xmlns:p14="http://schemas.microsoft.com/office/powerpoint/2010/main" val="112533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37</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FF6815F2-659F-D8D7-4E97-D2ECDCDDB1D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E8A122-3A89-4A94-7AC5-B05A99D6DBD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7C020D4-987C-848C-89E6-DE478174E33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8AB86A26-0DF1-F4B8-32B9-34E1919B1C2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extLst>
      <p:ext uri="{BB962C8B-B14F-4D97-AF65-F5344CB8AC3E}">
        <p14:creationId xmlns:p14="http://schemas.microsoft.com/office/powerpoint/2010/main" val="3679978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BFA9F03-5F9B-7DE8-EAF7-476FD173FD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ACDACF7-FE84-AC1B-5799-AD598FB227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94B577F-50F9-E748-A73B-BE3EA2923AA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77B497-3F54-FBFA-4928-A5F045E8339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851878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1369953" y="4863311"/>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7941618" y="482179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7"/>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1">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2">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3">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6" r:id="rId6"/>
    <p:sldLayoutId id="2147483657" r:id="rId7"/>
    <p:sldLayoutId id="2147483658" r:id="rId8"/>
    <p:sldLayoutId id="2147483659"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gif"/><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550" y="3614329"/>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 Proposal</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Spring 2024</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4134984"/>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Kathleen M., Chair</a:t>
            </a:r>
            <a:endParaRPr sz="1800" b="1" i="0" u="none" strike="noStrike" cap="none" dirty="0">
              <a:solidFill>
                <a:srgbClr val="0070C0"/>
              </a:solidFill>
              <a:latin typeface="Cambria"/>
              <a:ea typeface="Cambria"/>
              <a:cs typeface="Cambria"/>
              <a:sym typeface="Cambria"/>
            </a:endParaRP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TBD</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2F2DC91-56A0-4FD5-4486-6211F019E74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E578081-E8AB-F431-8EA0-D2855DE450B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Doctrinal BEND Changes to be made</a:t>
            </a:r>
            <a:endParaRPr sz="3900" dirty="0"/>
          </a:p>
        </p:txBody>
      </p:sp>
      <p:sp>
        <p:nvSpPr>
          <p:cNvPr id="126" name="Google Shape;126;g227a5b56a84_0_7">
            <a:extLst>
              <a:ext uri="{FF2B5EF4-FFF2-40B4-BE49-F238E27FC236}">
                <a16:creationId xmlns:a16="http://schemas.microsoft.com/office/drawing/2014/main" id="{3041320F-257D-E840-1EE6-C39BE3B7F355}"/>
              </a:ext>
            </a:extLst>
          </p:cNvPr>
          <p:cNvSpPr txBox="1">
            <a:spLocks noGrp="1"/>
          </p:cNvSpPr>
          <p:nvPr>
            <p:ph type="body" idx="1"/>
          </p:nvPr>
        </p:nvSpPr>
        <p:spPr>
          <a:xfrm>
            <a:off x="586740" y="1825624"/>
            <a:ext cx="11102340" cy="4530726"/>
          </a:xfrm>
          <a:prstGeom prst="rect">
            <a:avLst/>
          </a:prstGeom>
          <a:noFill/>
          <a:ln>
            <a:noFill/>
          </a:ln>
        </p:spPr>
        <p:txBody>
          <a:bodyPr spcFirstLastPara="1" wrap="square" lIns="91425" tIns="45700" rIns="91425" bIns="45700" anchor="t" anchorCtr="0">
            <a:normAutofit fontScale="85000" lnSpcReduction="20000"/>
          </a:bodyPr>
          <a:lstStyle/>
          <a:p>
            <a:pPr marL="457200" lvl="0" indent="-361950" algn="l" rtl="0">
              <a:lnSpc>
                <a:spcPct val="100000"/>
              </a:lnSpc>
              <a:spcBef>
                <a:spcPts val="0"/>
              </a:spcBef>
              <a:spcAft>
                <a:spcPts val="1200"/>
              </a:spcAft>
              <a:buSzPts val="2100"/>
              <a:buChar char="●"/>
            </a:pPr>
            <a:r>
              <a:rPr lang="en-US" dirty="0"/>
              <a:t>A synthesis of current doctrine and the BEND framework enables a social media component within the Information Operations Cell to have </a:t>
            </a:r>
            <a:r>
              <a:rPr lang="en-US" b="1" dirty="0"/>
              <a:t>doctrinally conformant input into the planning process. </a:t>
            </a:r>
          </a:p>
          <a:p>
            <a:pPr marL="457200" lvl="0" indent="-361950" algn="l" rtl="0">
              <a:lnSpc>
                <a:spcPct val="100000"/>
              </a:lnSpc>
              <a:spcBef>
                <a:spcPts val="0"/>
              </a:spcBef>
              <a:spcAft>
                <a:spcPts val="1200"/>
              </a:spcAft>
              <a:buSzPts val="2100"/>
              <a:buChar char="●"/>
            </a:pPr>
            <a:r>
              <a:rPr lang="en-US" dirty="0"/>
              <a:t>The BEND framework enables a </a:t>
            </a:r>
            <a:r>
              <a:rPr lang="en-US" b="1" dirty="0"/>
              <a:t>coherent social media Running Estimate</a:t>
            </a:r>
            <a:r>
              <a:rPr lang="en-US" dirty="0"/>
              <a:t> as an input to the broader Mission Analysis conducted by a staff.</a:t>
            </a:r>
          </a:p>
          <a:p>
            <a:pPr marL="457200" lvl="0" indent="-361950" algn="l" rtl="0">
              <a:lnSpc>
                <a:spcPct val="100000"/>
              </a:lnSpc>
              <a:spcBef>
                <a:spcPts val="0"/>
              </a:spcBef>
              <a:spcAft>
                <a:spcPts val="1200"/>
              </a:spcAft>
              <a:buSzPts val="2100"/>
              <a:buChar char="●"/>
            </a:pPr>
            <a:r>
              <a:rPr lang="en-US" dirty="0"/>
              <a:t>The BEND framework allows for a </a:t>
            </a:r>
            <a:r>
              <a:rPr lang="en-US" b="1" dirty="0"/>
              <a:t>consistent lexicon </a:t>
            </a:r>
            <a:r>
              <a:rPr lang="en-US" dirty="0"/>
              <a:t>across influence, deception, and inform capabilities as well as between information operations, intelligence, public affairs, and others.  </a:t>
            </a:r>
          </a:p>
          <a:p>
            <a:pPr marL="457200" lvl="0" indent="-361950" algn="l" rtl="0">
              <a:lnSpc>
                <a:spcPct val="100000"/>
              </a:lnSpc>
              <a:spcBef>
                <a:spcPts val="0"/>
              </a:spcBef>
              <a:spcAft>
                <a:spcPts val="1200"/>
              </a:spcAft>
              <a:buSzPts val="2100"/>
              <a:buChar char="●"/>
            </a:pPr>
            <a:r>
              <a:rPr lang="en-US" dirty="0"/>
              <a:t>This thesis does not investigate or propose a specific set of tactics, techniques, and procedures (TTPs) for the Information Operations Cell, nor does it address titling authorities.</a:t>
            </a:r>
          </a:p>
          <a:p>
            <a:pPr marL="457200" lvl="0" indent="-361950" algn="l" rtl="0">
              <a:lnSpc>
                <a:spcPct val="100000"/>
              </a:lnSpc>
              <a:spcBef>
                <a:spcPts val="0"/>
              </a:spcBef>
              <a:spcAft>
                <a:spcPts val="1200"/>
              </a:spcAft>
              <a:buSzPts val="2100"/>
              <a:buChar char="●"/>
            </a:pPr>
            <a:r>
              <a:rPr lang="en-US" b="1" dirty="0"/>
              <a:t>The focus is on producing doctrinally conformant, coherent social media staff inputs that use lexicon consistent across capabilities and functions.</a:t>
            </a:r>
          </a:p>
          <a:p>
            <a:pPr marL="457200" lvl="0" indent="-361950" algn="l" rtl="0">
              <a:lnSpc>
                <a:spcPct val="100000"/>
              </a:lnSpc>
              <a:spcBef>
                <a:spcPts val="0"/>
              </a:spcBef>
              <a:spcAft>
                <a:spcPts val="1200"/>
              </a:spcAft>
              <a:buSzPts val="2100"/>
              <a:buChar char="●"/>
            </a:pPr>
            <a:r>
              <a:rPr lang="en-US" b="1" dirty="0"/>
              <a:t>The output is a set of BEND products that mirror current doctrine and suggestions for a more comprehensive incorporation if BEND into doctrine.</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089F8AD4-E3C4-5B20-480D-B482DB38EBF3}"/>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a:p>
        </p:txBody>
      </p:sp>
      <p:sp>
        <p:nvSpPr>
          <p:cNvPr id="128" name="Google Shape;128;g227a5b56a84_0_7">
            <a:extLst>
              <a:ext uri="{FF2B5EF4-FFF2-40B4-BE49-F238E27FC236}">
                <a16:creationId xmlns:a16="http://schemas.microsoft.com/office/drawing/2014/main" id="{95AEC51C-2C43-D92F-3FFC-3FC156D4DA41}"/>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2BD6DBD9-C5CC-9CB6-4805-5E5B4C806EE1}"/>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229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sp>
        <p:nvSpPr>
          <p:cNvPr id="3" name="Oval 2">
            <a:extLst>
              <a:ext uri="{FF2B5EF4-FFF2-40B4-BE49-F238E27FC236}">
                <a16:creationId xmlns:a16="http://schemas.microsoft.com/office/drawing/2014/main" id="{7AFB5496-C0E0-71D9-4B64-F3C951E70AB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602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a more complex method for weighting CUEs </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2"/>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3"/>
          <a:stretch>
            <a:fillRect/>
          </a:stretch>
        </p:blipFill>
        <p:spPr>
          <a:xfrm>
            <a:off x="5822959" y="4730887"/>
            <a:ext cx="3793481" cy="1876606"/>
          </a:xfrm>
          <a:prstGeom prst="rect">
            <a:avLst/>
          </a:prstGeom>
        </p:spPr>
      </p:pic>
      <p:sp>
        <p:nvSpPr>
          <p:cNvPr id="5" name="Oval 4">
            <a:extLst>
              <a:ext uri="{FF2B5EF4-FFF2-40B4-BE49-F238E27FC236}">
                <a16:creationId xmlns:a16="http://schemas.microsoft.com/office/drawing/2014/main" id="{85DBBBB7-B072-0CA8-161E-EB54976AF3F3}"/>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300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128" name="Google Shape;128;g227a5b56a84_0_7">
            <a:extLst>
              <a:ext uri="{FF2B5EF4-FFF2-40B4-BE49-F238E27FC236}">
                <a16:creationId xmlns:a16="http://schemas.microsoft.com/office/drawing/2014/main" id="{99756F21-2C26-D7A6-C731-4635FE2380F5}"/>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srcRect l="20484" t="28979" r="41537" b="46482"/>
          <a:stretch/>
        </p:blipFill>
        <p:spPr>
          <a:xfrm>
            <a:off x="385291" y="1764206"/>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318843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203734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67341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300589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97753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233866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72677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705853" y="1913021"/>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91013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97069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stCxn id="12" idx="6"/>
            <a:endCxn id="6" idx="1"/>
          </p:cNvCxnSpPr>
          <p:nvPr/>
        </p:nvCxnSpPr>
        <p:spPr>
          <a:xfrm flipV="1">
            <a:off x="2185737" y="2191236"/>
            <a:ext cx="421105" cy="128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93502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315978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213142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49255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88065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745279"/>
            <a:ext cx="5513796" cy="203132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proposal reverses the process – instead, by identifying Effects experienced by a target to determine the BEND maneuver used. Neither a specific Message or Source is identified.</a:t>
            </a:r>
          </a:p>
          <a:p>
            <a:endParaRPr lang="en-US" dirty="0"/>
          </a:p>
          <a:p>
            <a:r>
              <a:rPr lang="en-US" dirty="0"/>
              <a:t>Requires three additional measures – message level, impact, and target identification.</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55861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56464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47969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43750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311238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59139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326627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771186"/>
            <a:ext cx="5177590" cy="1353433"/>
          </a:xfrm>
          <a:prstGeom prst="rect">
            <a:avLst/>
          </a:prstGeom>
        </p:spPr>
      </p:pic>
      <p:sp>
        <p:nvSpPr>
          <p:cNvPr id="3" name="Oval 2">
            <a:extLst>
              <a:ext uri="{FF2B5EF4-FFF2-40B4-BE49-F238E27FC236}">
                <a16:creationId xmlns:a16="http://schemas.microsoft.com/office/drawing/2014/main" id="{315211AA-6C81-AC8E-DEAA-2A4BF7B69400}"/>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2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E6575B1-D7C4-036C-FA07-152DB3544A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DE4B4495-7DFF-3F35-7101-F9F0CA8F5718}"/>
              </a:ext>
            </a:extLst>
          </p:cNvPr>
          <p:cNvSpPr txBox="1">
            <a:spLocks noGrp="1"/>
          </p:cNvSpPr>
          <p:nvPr>
            <p:ph type="title"/>
          </p:nvPr>
        </p:nvSpPr>
        <p:spPr>
          <a:xfrm>
            <a:off x="838200" y="15390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9614C5D8-DEA5-3332-308B-B88F09254F0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dirty="0"/>
          </a:p>
        </p:txBody>
      </p:sp>
      <p:sp>
        <p:nvSpPr>
          <p:cNvPr id="128" name="Google Shape;128;g227a5b56a84_0_7">
            <a:extLst>
              <a:ext uri="{FF2B5EF4-FFF2-40B4-BE49-F238E27FC236}">
                <a16:creationId xmlns:a16="http://schemas.microsoft.com/office/drawing/2014/main" id="{AC465139-668B-ED6A-68C9-26B8994969FD}"/>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7" name="Picture 6">
            <a:extLst>
              <a:ext uri="{FF2B5EF4-FFF2-40B4-BE49-F238E27FC236}">
                <a16:creationId xmlns:a16="http://schemas.microsoft.com/office/drawing/2014/main" id="{89E8D939-73AA-89F0-11F7-E69EFD5041F1}"/>
              </a:ext>
            </a:extLst>
          </p:cNvPr>
          <p:cNvPicPr>
            <a:picLocks noChangeAspect="1"/>
          </p:cNvPicPr>
          <p:nvPr/>
        </p:nvPicPr>
        <p:blipFill>
          <a:blip r:embed="rId3"/>
          <a:stretch>
            <a:fillRect/>
          </a:stretch>
        </p:blipFill>
        <p:spPr>
          <a:xfrm>
            <a:off x="1337883" y="3718188"/>
            <a:ext cx="2954881" cy="2638162"/>
          </a:xfrm>
          <a:prstGeom prst="rect">
            <a:avLst/>
          </a:prstGeom>
        </p:spPr>
      </p:pic>
      <p:sp>
        <p:nvSpPr>
          <p:cNvPr id="2" name="Rectangle 1">
            <a:extLst>
              <a:ext uri="{FF2B5EF4-FFF2-40B4-BE49-F238E27FC236}">
                <a16:creationId xmlns:a16="http://schemas.microsoft.com/office/drawing/2014/main" id="{903382FE-823A-6E1C-EC2C-9F2F74B04B8C}"/>
              </a:ext>
            </a:extLst>
          </p:cNvPr>
          <p:cNvSpPr/>
          <p:nvPr/>
        </p:nvSpPr>
        <p:spPr>
          <a:xfrm>
            <a:off x="2082579" y="5439366"/>
            <a:ext cx="2036618" cy="98739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65F339E-2E1A-510F-BE08-C4FE34F1F202}"/>
              </a:ext>
            </a:extLst>
          </p:cNvPr>
          <p:cNvCxnSpPr>
            <a:cxnSpLocks/>
          </p:cNvCxnSpPr>
          <p:nvPr/>
        </p:nvCxnSpPr>
        <p:spPr>
          <a:xfrm flipV="1">
            <a:off x="2082579" y="4603192"/>
            <a:ext cx="5520863" cy="83617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515F98-8E22-4D3A-FEE2-223F94977FCB}"/>
              </a:ext>
            </a:extLst>
          </p:cNvPr>
          <p:cNvCxnSpPr>
            <a:cxnSpLocks/>
          </p:cNvCxnSpPr>
          <p:nvPr/>
        </p:nvCxnSpPr>
        <p:spPr>
          <a:xfrm flipV="1">
            <a:off x="2082579" y="6001932"/>
            <a:ext cx="5481179" cy="4248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B9D44-8A7F-C90F-D640-86CE4F5D64A1}"/>
              </a:ext>
            </a:extLst>
          </p:cNvPr>
          <p:cNvCxnSpPr>
            <a:cxnSpLocks/>
          </p:cNvCxnSpPr>
          <p:nvPr/>
        </p:nvCxnSpPr>
        <p:spPr>
          <a:xfrm flipV="1">
            <a:off x="4119197" y="6001932"/>
            <a:ext cx="6653055" cy="42342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C7675-09D0-458F-BF55-585938B418C0}"/>
              </a:ext>
            </a:extLst>
          </p:cNvPr>
          <p:cNvCxnSpPr>
            <a:cxnSpLocks/>
          </p:cNvCxnSpPr>
          <p:nvPr/>
        </p:nvCxnSpPr>
        <p:spPr>
          <a:xfrm flipV="1">
            <a:off x="4119197" y="4584682"/>
            <a:ext cx="6676321" cy="85366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9264A7C-FB15-7036-D466-4392E810830A}"/>
              </a:ext>
            </a:extLst>
          </p:cNvPr>
          <p:cNvPicPr>
            <a:picLocks noChangeAspect="1"/>
          </p:cNvPicPr>
          <p:nvPr/>
        </p:nvPicPr>
        <p:blipFill rotWithShape="1">
          <a:blip r:embed="rId4"/>
          <a:srcRect t="18727" b="9702"/>
          <a:stretch/>
        </p:blipFill>
        <p:spPr>
          <a:xfrm>
            <a:off x="7603443" y="4591663"/>
            <a:ext cx="3192075" cy="1413874"/>
          </a:xfrm>
          <a:prstGeom prst="rect">
            <a:avLst/>
          </a:prstGeom>
          <a:ln w="12700">
            <a:solidFill>
              <a:schemeClr val="tx1"/>
            </a:solidFill>
          </a:ln>
        </p:spPr>
      </p:pic>
      <p:graphicFrame>
        <p:nvGraphicFramePr>
          <p:cNvPr id="5" name="Chart 4">
            <a:extLst>
              <a:ext uri="{FF2B5EF4-FFF2-40B4-BE49-F238E27FC236}">
                <a16:creationId xmlns:a16="http://schemas.microsoft.com/office/drawing/2014/main" id="{DDEAF87D-AD4C-1354-3C57-FC6D43DEE786}"/>
              </a:ext>
            </a:extLst>
          </p:cNvPr>
          <p:cNvGraphicFramePr/>
          <p:nvPr>
            <p:extLst>
              <p:ext uri="{D42A27DB-BD31-4B8C-83A1-F6EECF244321}">
                <p14:modId xmlns:p14="http://schemas.microsoft.com/office/powerpoint/2010/main" val="763710581"/>
              </p:ext>
            </p:extLst>
          </p:nvPr>
        </p:nvGraphicFramePr>
        <p:xfrm>
          <a:off x="92159" y="1626494"/>
          <a:ext cx="2954881" cy="23631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BFFFFB4-4FC3-C1B7-8A48-3CBDA310E1B5}"/>
              </a:ext>
            </a:extLst>
          </p:cNvPr>
          <p:cNvGraphicFramePr/>
          <p:nvPr>
            <p:extLst>
              <p:ext uri="{D42A27DB-BD31-4B8C-83A1-F6EECF244321}">
                <p14:modId xmlns:p14="http://schemas.microsoft.com/office/powerpoint/2010/main" val="2352546173"/>
              </p:ext>
            </p:extLst>
          </p:nvPr>
        </p:nvGraphicFramePr>
        <p:xfrm>
          <a:off x="3047040" y="1629300"/>
          <a:ext cx="2954881" cy="2363185"/>
        </p:xfrm>
        <a:graphic>
          <a:graphicData uri="http://schemas.openxmlformats.org/drawingml/2006/chart">
            <c:chart xmlns:c="http://schemas.openxmlformats.org/drawingml/2006/chart" xmlns:r="http://schemas.openxmlformats.org/officeDocument/2006/relationships" r:id="rId6"/>
          </a:graphicData>
        </a:graphic>
      </p:graphicFrame>
      <p:sp>
        <p:nvSpPr>
          <p:cNvPr id="136" name="TextBox 135">
            <a:extLst>
              <a:ext uri="{FF2B5EF4-FFF2-40B4-BE49-F238E27FC236}">
                <a16:creationId xmlns:a16="http://schemas.microsoft.com/office/drawing/2014/main" id="{42D44BDD-A6C4-028B-F8E8-215668F71C3B}"/>
              </a:ext>
            </a:extLst>
          </p:cNvPr>
          <p:cNvSpPr txBox="1"/>
          <p:nvPr/>
        </p:nvSpPr>
        <p:spPr>
          <a:xfrm>
            <a:off x="8633926" y="1626494"/>
            <a:ext cx="1247457" cy="307777"/>
          </a:xfrm>
          <a:prstGeom prst="rect">
            <a:avLst/>
          </a:prstGeom>
          <a:noFill/>
        </p:spPr>
        <p:txBody>
          <a:bodyPr wrap="none" rtlCol="0">
            <a:spAutoFit/>
          </a:bodyPr>
          <a:lstStyle/>
          <a:p>
            <a:r>
              <a:rPr lang="en-US" dirty="0"/>
              <a:t>Group Target</a:t>
            </a:r>
          </a:p>
        </p:txBody>
      </p:sp>
      <p:sp>
        <p:nvSpPr>
          <p:cNvPr id="3" name="Oval 2">
            <a:extLst>
              <a:ext uri="{FF2B5EF4-FFF2-40B4-BE49-F238E27FC236}">
                <a16:creationId xmlns:a16="http://schemas.microsoft.com/office/drawing/2014/main" id="{6A7959DC-9540-2D7B-17B4-2EB81C3F8265}"/>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8E3B62-988E-8AE6-16CA-E5216D8153B6}"/>
              </a:ext>
            </a:extLst>
          </p:cNvPr>
          <p:cNvPicPr>
            <a:picLocks noChangeAspect="1"/>
          </p:cNvPicPr>
          <p:nvPr/>
        </p:nvPicPr>
        <p:blipFill>
          <a:blip r:embed="rId7"/>
          <a:stretch>
            <a:fillRect/>
          </a:stretch>
        </p:blipFill>
        <p:spPr>
          <a:xfrm>
            <a:off x="7149663" y="2030828"/>
            <a:ext cx="3990593" cy="2411618"/>
          </a:xfrm>
          <a:prstGeom prst="rect">
            <a:avLst/>
          </a:prstGeom>
        </p:spPr>
      </p:pic>
    </p:spTree>
    <p:extLst>
      <p:ext uri="{BB962C8B-B14F-4D97-AF65-F5344CB8AC3E}">
        <p14:creationId xmlns:p14="http://schemas.microsoft.com/office/powerpoint/2010/main" val="1391944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(B)</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dirty="0"/>
          </a:p>
        </p:txBody>
      </p:sp>
      <p:sp>
        <p:nvSpPr>
          <p:cNvPr id="128" name="Google Shape;128;g227a5b56a84_0_7">
            <a:extLst>
              <a:ext uri="{FF2B5EF4-FFF2-40B4-BE49-F238E27FC236}">
                <a16:creationId xmlns:a16="http://schemas.microsoft.com/office/drawing/2014/main" id="{B3FA4523-C3E7-ACF7-2095-EC5848FBD2B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extLst>
              <p:ext uri="{D42A27DB-BD31-4B8C-83A1-F6EECF244321}">
                <p14:modId xmlns:p14="http://schemas.microsoft.com/office/powerpoint/2010/main" val="2444439734"/>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in interaction network, importance to group/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New group – agent interactions / changes positively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betweenness of the edge nodes of two groups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Boost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Size of group, graph density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4" name="Oval 3">
            <a:extLst>
              <a:ext uri="{FF2B5EF4-FFF2-40B4-BE49-F238E27FC236}">
                <a16:creationId xmlns:a16="http://schemas.microsoft.com/office/drawing/2014/main" id="{EDB44B82-51DA-15DF-2D6B-EB1715B59CE4}"/>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9203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(E)</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16</a:t>
            </a:fld>
            <a:endParaRPr dirty="0"/>
          </a:p>
        </p:txBody>
      </p:sp>
      <p:sp>
        <p:nvSpPr>
          <p:cNvPr id="128" name="Google Shape;128;g227a5b56a84_0_7">
            <a:extLst>
              <a:ext uri="{FF2B5EF4-FFF2-40B4-BE49-F238E27FC236}">
                <a16:creationId xmlns:a16="http://schemas.microsoft.com/office/drawing/2014/main" id="{B3C07C39-74AC-9F82-89AD-441C4817F499}"/>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91290609"/>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packet emotional valence will be higher in happiness and surprise /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same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Topics proportional representation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Enhance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Increased linkage and centrality, betweenness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61B19C3-FD9F-F3FE-C4DF-7EA4894B48D9}"/>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309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A4F8D4-8BB4-6BF5-5C5A-57C8ACB9303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CA66DF3-5557-6704-1E1E-AF7045FA868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(N)</a:t>
            </a:r>
            <a:endParaRPr sz="3900" dirty="0"/>
          </a:p>
        </p:txBody>
      </p:sp>
      <p:sp>
        <p:nvSpPr>
          <p:cNvPr id="127" name="Google Shape;127;g227a5b56a84_0_7">
            <a:extLst>
              <a:ext uri="{FF2B5EF4-FFF2-40B4-BE49-F238E27FC236}">
                <a16:creationId xmlns:a16="http://schemas.microsoft.com/office/drawing/2014/main" id="{F8181937-C0AE-CC65-A62C-9564F15F032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17</a:t>
            </a:fld>
            <a:endParaRPr dirty="0"/>
          </a:p>
        </p:txBody>
      </p:sp>
      <p:sp>
        <p:nvSpPr>
          <p:cNvPr id="128" name="Google Shape;128;g227a5b56a84_0_7">
            <a:extLst>
              <a:ext uri="{FF2B5EF4-FFF2-40B4-BE49-F238E27FC236}">
                <a16:creationId xmlns:a16="http://schemas.microsoft.com/office/drawing/2014/main" id="{E33F4BC8-1A8E-107B-28B6-9297E45684D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0A94EF9-448B-FAA4-7667-F2CAE7B16867}"/>
              </a:ext>
            </a:extLst>
          </p:cNvPr>
          <p:cNvGraphicFramePr>
            <a:graphicFrameLocks/>
          </p:cNvGraphicFramePr>
          <p:nvPr>
            <p:extLst>
              <p:ext uri="{D42A27DB-BD31-4B8C-83A1-F6EECF244321}">
                <p14:modId xmlns:p14="http://schemas.microsoft.com/office/powerpoint/2010/main" val="4267185273"/>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of node / changes negatively over the time more than the baseline corpus </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Group nodes have more in common with other groups than themselves (group disappears)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Narrow</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Multiple groups where only one was present before, fewer links on bipartite network from meta-agent group node to topic/stance nodes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Density and/or size / changes negatively over the time above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D61299C-049D-77A1-A50A-076A34FA2C8C}"/>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88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E6F523C-7B69-7877-1C89-68319581B4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5D4ADA2-9A90-4A39-E6C3-C6C5250C9CC8}"/>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(D)</a:t>
            </a:r>
            <a:endParaRPr sz="3900" dirty="0"/>
          </a:p>
        </p:txBody>
      </p:sp>
      <p:sp>
        <p:nvSpPr>
          <p:cNvPr id="127" name="Google Shape;127;g227a5b56a84_0_7">
            <a:extLst>
              <a:ext uri="{FF2B5EF4-FFF2-40B4-BE49-F238E27FC236}">
                <a16:creationId xmlns:a16="http://schemas.microsoft.com/office/drawing/2014/main" id="{0394F6A5-0841-41A6-F334-C748F1722040}"/>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18</a:t>
            </a:fld>
            <a:endParaRPr dirty="0"/>
          </a:p>
        </p:txBody>
      </p:sp>
      <p:sp>
        <p:nvSpPr>
          <p:cNvPr id="128" name="Google Shape;128;g227a5b56a84_0_7">
            <a:extLst>
              <a:ext uri="{FF2B5EF4-FFF2-40B4-BE49-F238E27FC236}">
                <a16:creationId xmlns:a16="http://schemas.microsoft.com/office/drawing/2014/main" id="{5F61D2B2-7A8B-4F04-6A9B-1B0CCBDA8C1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ACBEFD6-2330-787C-EFB3-8219C1C20A07}"/>
              </a:ext>
            </a:extLst>
          </p:cNvPr>
          <p:cNvGraphicFramePr>
            <a:graphicFrameLocks/>
          </p:cNvGraphicFramePr>
          <p:nvPr>
            <p:extLst>
              <p:ext uri="{D42A27DB-BD31-4B8C-83A1-F6EECF244321}">
                <p14:modId xmlns:p14="http://schemas.microsoft.com/office/powerpoint/2010/main" val="1022568838"/>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Target packet emotional valence will be higher in anger, sadness, fear / changes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opposite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Topics proportional representation / changes negatively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Decreased linkage and centrality, betweenness / changes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4ECBF192-9677-0429-8170-258F3225F6F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60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8E14D72-D871-35BD-0741-F72CCA4498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7669771-3C2A-4E6C-D861-40DAAC4E299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6" name="Google Shape;126;g227a5b56a84_0_7">
            <a:extLst>
              <a:ext uri="{FF2B5EF4-FFF2-40B4-BE49-F238E27FC236}">
                <a16:creationId xmlns:a16="http://schemas.microsoft.com/office/drawing/2014/main" id="{AF577D81-FBCF-72DC-1083-70AC34709E46}"/>
              </a:ext>
            </a:extLst>
          </p:cNvPr>
          <p:cNvSpPr txBox="1">
            <a:spLocks noGrp="1"/>
          </p:cNvSpPr>
          <p:nvPr>
            <p:ph type="body" idx="1"/>
          </p:nvPr>
        </p:nvSpPr>
        <p:spPr>
          <a:xfrm>
            <a:off x="658346" y="4199122"/>
            <a:ext cx="10921030" cy="2081530"/>
          </a:xfrm>
          <a:prstGeom prst="rect">
            <a:avLst/>
          </a:prstGeom>
          <a:noFill/>
          <a:ln>
            <a:noFill/>
          </a:ln>
        </p:spPr>
        <p:txBody>
          <a:bodyPr spcFirstLastPara="1" wrap="square" lIns="91425" tIns="45700" rIns="91425" bIns="45700" anchor="t" anchorCtr="0">
            <a:normAutofit fontScale="77500" lnSpcReduction="20000"/>
          </a:bodyPr>
          <a:lstStyle/>
          <a:p>
            <a:pPr marL="457200" lvl="0" indent="-361950" algn="l" rtl="0">
              <a:lnSpc>
                <a:spcPct val="100000"/>
              </a:lnSpc>
              <a:spcBef>
                <a:spcPts val="0"/>
              </a:spcBef>
              <a:spcAft>
                <a:spcPts val="1200"/>
              </a:spcAft>
              <a:buSzPts val="2100"/>
              <a:buChar char="●"/>
            </a:pPr>
            <a:r>
              <a:rPr lang="en-US" sz="2200" dirty="0"/>
              <a:t>Using existing datasets eliminates external dependencies</a:t>
            </a:r>
          </a:p>
          <a:p>
            <a:pPr marL="457200" lvl="0" indent="-361950" algn="l" rtl="0">
              <a:lnSpc>
                <a:spcPct val="100000"/>
              </a:lnSpc>
              <a:spcBef>
                <a:spcPts val="0"/>
              </a:spcBef>
              <a:spcAft>
                <a:spcPts val="1200"/>
              </a:spcAft>
              <a:buSzPts val="2100"/>
              <a:buChar char="●"/>
            </a:pPr>
            <a:r>
              <a:rPr lang="en-US" sz="2200" dirty="0"/>
              <a:t>CUE+ BEND detection through ORA will be compared against effects-based BEND detection</a:t>
            </a:r>
          </a:p>
          <a:p>
            <a:pPr marL="457200" lvl="0" indent="-361950" algn="l" rtl="0">
              <a:lnSpc>
                <a:spcPct val="100000"/>
              </a:lnSpc>
              <a:spcBef>
                <a:spcPts val="0"/>
              </a:spcBef>
              <a:spcAft>
                <a:spcPts val="1200"/>
              </a:spcAft>
              <a:buSzPts val="2100"/>
              <a:buChar char="●"/>
            </a:pPr>
            <a:r>
              <a:rPr lang="en-US" sz="2200" dirty="0"/>
              <a:t>Correlations between attempted BEND maneuvers (CUE+) and observed BEND maneuvers (effects-based) allow for some measure of effectiveness and for the assessment of countermeasures</a:t>
            </a:r>
          </a:p>
          <a:p>
            <a:pPr marL="457200" lvl="0" indent="-361950" algn="l" rtl="0">
              <a:lnSpc>
                <a:spcPct val="100000"/>
              </a:lnSpc>
              <a:spcBef>
                <a:spcPts val="0"/>
              </a:spcBef>
              <a:spcAft>
                <a:spcPts val="1200"/>
              </a:spcAft>
              <a:buSzPts val="2100"/>
              <a:buChar char="●"/>
            </a:pPr>
            <a:r>
              <a:rPr lang="en-US" sz="2200" dirty="0"/>
              <a:t>Results from BEND Battle can then be compared to ratios of CUE+ detected attempted maneuvers per effects-based detected maneuvers to validate simulated countermeasure effectiveness </a:t>
            </a:r>
          </a:p>
          <a:p>
            <a:pPr marL="457200" lvl="0" indent="-361950" algn="l" rtl="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435F00DE-6485-6DDC-0A89-BEB261F6114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19</a:t>
            </a:fld>
            <a:endParaRPr/>
          </a:p>
        </p:txBody>
      </p:sp>
      <p:sp>
        <p:nvSpPr>
          <p:cNvPr id="128" name="Google Shape;128;g227a5b56a84_0_7">
            <a:extLst>
              <a:ext uri="{FF2B5EF4-FFF2-40B4-BE49-F238E27FC236}">
                <a16:creationId xmlns:a16="http://schemas.microsoft.com/office/drawing/2014/main" id="{B88FBC1A-875D-6262-E628-A41889C6DC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6" name="Object 5">
            <a:extLst>
              <a:ext uri="{FF2B5EF4-FFF2-40B4-BE49-F238E27FC236}">
                <a16:creationId xmlns:a16="http://schemas.microsoft.com/office/drawing/2014/main" id="{6C2665D0-3B93-D1D6-DE6E-723B58A76C99}"/>
              </a:ext>
            </a:extLst>
          </p:cNvPr>
          <p:cNvGraphicFramePr>
            <a:graphicFrameLocks noChangeAspect="1"/>
          </p:cNvGraphicFramePr>
          <p:nvPr>
            <p:extLst>
              <p:ext uri="{D42A27DB-BD31-4B8C-83A1-F6EECF244321}">
                <p14:modId xmlns:p14="http://schemas.microsoft.com/office/powerpoint/2010/main" val="2475354799"/>
              </p:ext>
            </p:extLst>
          </p:nvPr>
        </p:nvGraphicFramePr>
        <p:xfrm>
          <a:off x="658346" y="2105246"/>
          <a:ext cx="10666945" cy="1602637"/>
        </p:xfrm>
        <a:graphic>
          <a:graphicData uri="http://schemas.openxmlformats.org/presentationml/2006/ole">
            <mc:AlternateContent xmlns:mc="http://schemas.openxmlformats.org/markup-compatibility/2006">
              <mc:Choice xmlns:v="urn:schemas-microsoft-com:vml" Requires="v">
                <p:oleObj name="Worksheet" r:id="rId3" imgW="5219712" imgH="784800" progId="Excel.Sheet.12">
                  <p:embed/>
                </p:oleObj>
              </mc:Choice>
              <mc:Fallback>
                <p:oleObj name="Worksheet" r:id="rId3" imgW="5219712" imgH="784800" progId="Excel.Sheet.12">
                  <p:embed/>
                  <p:pic>
                    <p:nvPicPr>
                      <p:cNvPr id="0" name=""/>
                      <p:cNvPicPr/>
                      <p:nvPr/>
                    </p:nvPicPr>
                    <p:blipFill>
                      <a:blip r:embed="rId4"/>
                      <a:stretch>
                        <a:fillRect/>
                      </a:stretch>
                    </p:blipFill>
                    <p:spPr>
                      <a:xfrm>
                        <a:off x="658346" y="2105246"/>
                        <a:ext cx="10666945" cy="160263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8E21CB05-BE33-F259-8665-E1457331482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16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3F7B-C5F4-9802-B71F-BAF23666B450}"/>
              </a:ext>
            </a:extLst>
          </p:cNvPr>
          <p:cNvSpPr>
            <a:spLocks noGrp="1"/>
          </p:cNvSpPr>
          <p:nvPr>
            <p:ph type="title"/>
          </p:nvPr>
        </p:nvSpPr>
        <p:spPr/>
        <p:txBody>
          <a:bodyPr/>
          <a:lstStyle/>
          <a:p>
            <a:r>
              <a:rPr lang="en-US" dirty="0"/>
              <a:t>Thesis Work Completion Key</a:t>
            </a:r>
          </a:p>
        </p:txBody>
      </p:sp>
      <p:sp>
        <p:nvSpPr>
          <p:cNvPr id="4" name="Slide Number Placeholder 3">
            <a:extLst>
              <a:ext uri="{FF2B5EF4-FFF2-40B4-BE49-F238E27FC236}">
                <a16:creationId xmlns:a16="http://schemas.microsoft.com/office/drawing/2014/main" id="{7845AA32-F3FF-A113-0EFC-F7760F6F3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grpSp>
        <p:nvGrpSpPr>
          <p:cNvPr id="18" name="Group 17">
            <a:extLst>
              <a:ext uri="{FF2B5EF4-FFF2-40B4-BE49-F238E27FC236}">
                <a16:creationId xmlns:a16="http://schemas.microsoft.com/office/drawing/2014/main" id="{A30F4C23-694D-BA00-A8FF-88B848A2A880}"/>
              </a:ext>
            </a:extLst>
          </p:cNvPr>
          <p:cNvGrpSpPr/>
          <p:nvPr/>
        </p:nvGrpSpPr>
        <p:grpSpPr>
          <a:xfrm>
            <a:off x="793866" y="2567417"/>
            <a:ext cx="5910348" cy="2647604"/>
            <a:chOff x="1101436" y="2340033"/>
            <a:chExt cx="5910348" cy="2647604"/>
          </a:xfrm>
        </p:grpSpPr>
        <p:sp>
          <p:nvSpPr>
            <p:cNvPr id="15" name="Rectangle 14">
              <a:extLst>
                <a:ext uri="{FF2B5EF4-FFF2-40B4-BE49-F238E27FC236}">
                  <a16:creationId xmlns:a16="http://schemas.microsoft.com/office/drawing/2014/main" id="{71B91F72-DCFE-DB51-A693-04B093FE28E7}"/>
                </a:ext>
              </a:extLst>
            </p:cNvPr>
            <p:cNvSpPr/>
            <p:nvPr/>
          </p:nvSpPr>
          <p:spPr>
            <a:xfrm>
              <a:off x="1101436" y="2340033"/>
              <a:ext cx="5910346" cy="26476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09A30D-809D-4F70-33A9-C538E142BFD7}"/>
                </a:ext>
              </a:extLst>
            </p:cNvPr>
            <p:cNvGrpSpPr/>
            <p:nvPr/>
          </p:nvGrpSpPr>
          <p:grpSpPr>
            <a:xfrm>
              <a:off x="1309254" y="2560320"/>
              <a:ext cx="5702530" cy="2195945"/>
              <a:chOff x="1292629" y="2011680"/>
              <a:chExt cx="5702530" cy="2195945"/>
            </a:xfrm>
          </p:grpSpPr>
          <p:sp>
            <p:nvSpPr>
              <p:cNvPr id="5" name="Oval 4">
                <a:extLst>
                  <a:ext uri="{FF2B5EF4-FFF2-40B4-BE49-F238E27FC236}">
                    <a16:creationId xmlns:a16="http://schemas.microsoft.com/office/drawing/2014/main" id="{7CE97ED8-924E-13B5-F130-1B3C4517C2D6}"/>
                  </a:ext>
                </a:extLst>
              </p:cNvPr>
              <p:cNvSpPr/>
              <p:nvPr/>
            </p:nvSpPr>
            <p:spPr>
              <a:xfrm>
                <a:off x="1292629" y="201168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3C0D728-B0AA-69DD-A9FC-87EA41DA2059}"/>
                  </a:ext>
                </a:extLst>
              </p:cNvPr>
              <p:cNvSpPr/>
              <p:nvPr/>
            </p:nvSpPr>
            <p:spPr>
              <a:xfrm>
                <a:off x="1292629" y="2588029"/>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C8EE9D6-1CC4-AC72-E55C-0D104174E92D}"/>
                  </a:ext>
                </a:extLst>
              </p:cNvPr>
              <p:cNvSpPr/>
              <p:nvPr/>
            </p:nvSpPr>
            <p:spPr>
              <a:xfrm>
                <a:off x="1292629" y="3164378"/>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E5F8F98-2E90-6D63-7121-4C15DC12113B}"/>
                  </a:ext>
                </a:extLst>
              </p:cNvPr>
              <p:cNvSpPr/>
              <p:nvPr/>
            </p:nvSpPr>
            <p:spPr>
              <a:xfrm>
                <a:off x="1292629" y="3740727"/>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7D73D4C-C6DD-8EE8-23EE-4AF8B30BE861}"/>
                  </a:ext>
                </a:extLst>
              </p:cNvPr>
              <p:cNvSpPr txBox="1"/>
              <p:nvPr/>
            </p:nvSpPr>
            <p:spPr>
              <a:xfrm>
                <a:off x="1837112" y="2091240"/>
                <a:ext cx="5158047" cy="307777"/>
              </a:xfrm>
              <a:prstGeom prst="rect">
                <a:avLst/>
              </a:prstGeom>
              <a:noFill/>
            </p:spPr>
            <p:txBody>
              <a:bodyPr wrap="square" rtlCol="0">
                <a:spAutoFit/>
              </a:bodyPr>
              <a:lstStyle/>
              <a:p>
                <a:r>
                  <a:rPr lang="en-US" dirty="0"/>
                  <a:t>Work done by others and background to the thesis research</a:t>
                </a:r>
              </a:p>
            </p:txBody>
          </p:sp>
          <p:sp>
            <p:nvSpPr>
              <p:cNvPr id="11" name="TextBox 10">
                <a:extLst>
                  <a:ext uri="{FF2B5EF4-FFF2-40B4-BE49-F238E27FC236}">
                    <a16:creationId xmlns:a16="http://schemas.microsoft.com/office/drawing/2014/main" id="{25A9F651-2880-A93A-A6C3-F5060F65773A}"/>
                  </a:ext>
                </a:extLst>
              </p:cNvPr>
              <p:cNvSpPr txBox="1"/>
              <p:nvPr/>
            </p:nvSpPr>
            <p:spPr>
              <a:xfrm>
                <a:off x="1837111" y="2630181"/>
                <a:ext cx="5158047" cy="307777"/>
              </a:xfrm>
              <a:prstGeom prst="rect">
                <a:avLst/>
              </a:prstGeom>
              <a:noFill/>
            </p:spPr>
            <p:txBody>
              <a:bodyPr wrap="square" rtlCol="0">
                <a:spAutoFit/>
              </a:bodyPr>
              <a:lstStyle/>
              <a:p>
                <a:r>
                  <a:rPr lang="en-US" dirty="0"/>
                  <a:t>Work already completed as a part of this thesis</a:t>
                </a:r>
              </a:p>
            </p:txBody>
          </p:sp>
          <p:sp>
            <p:nvSpPr>
              <p:cNvPr id="12" name="TextBox 11">
                <a:extLst>
                  <a:ext uri="{FF2B5EF4-FFF2-40B4-BE49-F238E27FC236}">
                    <a16:creationId xmlns:a16="http://schemas.microsoft.com/office/drawing/2014/main" id="{E073C6A4-30A1-CCDC-10AC-5E77C4FC3B4A}"/>
                  </a:ext>
                </a:extLst>
              </p:cNvPr>
              <p:cNvSpPr txBox="1"/>
              <p:nvPr/>
            </p:nvSpPr>
            <p:spPr>
              <a:xfrm>
                <a:off x="1837111" y="3243938"/>
                <a:ext cx="5158047" cy="307777"/>
              </a:xfrm>
              <a:prstGeom prst="rect">
                <a:avLst/>
              </a:prstGeom>
              <a:noFill/>
            </p:spPr>
            <p:txBody>
              <a:bodyPr wrap="square" rtlCol="0">
                <a:spAutoFit/>
              </a:bodyPr>
              <a:lstStyle/>
              <a:p>
                <a:r>
                  <a:rPr lang="en-US" dirty="0"/>
                  <a:t>Work currently in-progress</a:t>
                </a:r>
              </a:p>
            </p:txBody>
          </p:sp>
          <p:sp>
            <p:nvSpPr>
              <p:cNvPr id="13" name="TextBox 12">
                <a:extLst>
                  <a:ext uri="{FF2B5EF4-FFF2-40B4-BE49-F238E27FC236}">
                    <a16:creationId xmlns:a16="http://schemas.microsoft.com/office/drawing/2014/main" id="{960072B3-9034-9962-1815-A9D31556D294}"/>
                  </a:ext>
                </a:extLst>
              </p:cNvPr>
              <p:cNvSpPr txBox="1"/>
              <p:nvPr/>
            </p:nvSpPr>
            <p:spPr>
              <a:xfrm>
                <a:off x="1837110" y="3820287"/>
                <a:ext cx="5158047" cy="307777"/>
              </a:xfrm>
              <a:prstGeom prst="rect">
                <a:avLst/>
              </a:prstGeom>
              <a:noFill/>
            </p:spPr>
            <p:txBody>
              <a:bodyPr wrap="square" rtlCol="0">
                <a:spAutoFit/>
              </a:bodyPr>
              <a:lstStyle/>
              <a:p>
                <a:r>
                  <a:rPr lang="en-US" dirty="0"/>
                  <a:t>Work not yet started</a:t>
                </a:r>
              </a:p>
            </p:txBody>
          </p:sp>
        </p:grpSp>
      </p:grpSp>
      <p:sp>
        <p:nvSpPr>
          <p:cNvPr id="17" name="TextBox 16">
            <a:extLst>
              <a:ext uri="{FF2B5EF4-FFF2-40B4-BE49-F238E27FC236}">
                <a16:creationId xmlns:a16="http://schemas.microsoft.com/office/drawing/2014/main" id="{2FDE9EE2-DEC1-3A22-B526-3AE5494B2D1B}"/>
              </a:ext>
            </a:extLst>
          </p:cNvPr>
          <p:cNvSpPr txBox="1"/>
          <p:nvPr/>
        </p:nvSpPr>
        <p:spPr>
          <a:xfrm>
            <a:off x="7253895" y="2841110"/>
            <a:ext cx="4479520" cy="2031325"/>
          </a:xfrm>
          <a:prstGeom prst="rect">
            <a:avLst/>
          </a:prstGeom>
          <a:noFill/>
        </p:spPr>
        <p:txBody>
          <a:bodyPr wrap="square">
            <a:spAutoFit/>
          </a:bodyPr>
          <a:lstStyle/>
          <a:p>
            <a:r>
              <a:rPr lang="en-US" sz="1400" b="1" dirty="0"/>
              <a:t>Disclaimers</a:t>
            </a:r>
            <a:r>
              <a:rPr lang="en-US" sz="1400" dirty="0"/>
              <a:t>: </a:t>
            </a:r>
          </a:p>
          <a:p>
            <a:endParaRPr lang="en-US" sz="1400" dirty="0"/>
          </a:p>
          <a:p>
            <a:r>
              <a:rPr lang="en-US" sz="1400" dirty="0"/>
              <a:t>The views expressed are those of the author and do not reflect the official policy or position of the US Army, Department of Defense or the US Government. </a:t>
            </a:r>
          </a:p>
          <a:p>
            <a:endParaRPr lang="en-US" dirty="0"/>
          </a:p>
          <a:p>
            <a:r>
              <a:rPr lang="en-US" sz="1400" dirty="0"/>
              <a:t>The appearance of U.S. Department of Defense (DoD) visual information does not imply or constitute DoD endorsement.</a:t>
            </a:r>
          </a:p>
        </p:txBody>
      </p:sp>
    </p:spTree>
    <p:extLst>
      <p:ext uri="{BB962C8B-B14F-4D97-AF65-F5344CB8AC3E}">
        <p14:creationId xmlns:p14="http://schemas.microsoft.com/office/powerpoint/2010/main" val="185673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4352E7C-9669-FFE7-F498-24796100676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0205C93-818C-A587-2F0E-35AC2AC821E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2: Simulations Based on Determined Effects</a:t>
            </a:r>
            <a:endParaRPr sz="3900" dirty="0"/>
          </a:p>
        </p:txBody>
      </p:sp>
      <p:sp>
        <p:nvSpPr>
          <p:cNvPr id="126" name="Google Shape;126;g227a5b56a84_0_7">
            <a:extLst>
              <a:ext uri="{FF2B5EF4-FFF2-40B4-BE49-F238E27FC236}">
                <a16:creationId xmlns:a16="http://schemas.microsoft.com/office/drawing/2014/main" id="{D1627D4A-0738-BA13-35CC-BA8536B10AB9}"/>
              </a:ext>
            </a:extLst>
          </p:cNvPr>
          <p:cNvSpPr txBox="1">
            <a:spLocks noGrp="1"/>
          </p:cNvSpPr>
          <p:nvPr>
            <p:ph type="body" idx="1"/>
          </p:nvPr>
        </p:nvSpPr>
        <p:spPr>
          <a:xfrm>
            <a:off x="929640" y="1825624"/>
            <a:ext cx="10424160" cy="488355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dirty="0"/>
              <a:t>A lack of effects-based detection results in an inability to understand BEND interactions and develop countermeasures from ORA/</a:t>
            </a:r>
            <a:r>
              <a:rPr lang="en-US" dirty="0" err="1"/>
              <a:t>Netmapper</a:t>
            </a:r>
            <a:r>
              <a:rPr lang="en-US" dirty="0"/>
              <a:t> alone</a:t>
            </a:r>
          </a:p>
          <a:p>
            <a:pPr marL="457200" lvl="0" indent="-361950" algn="l" rtl="0">
              <a:lnSpc>
                <a:spcPct val="100000"/>
              </a:lnSpc>
              <a:spcBef>
                <a:spcPts val="0"/>
              </a:spcBef>
              <a:spcAft>
                <a:spcPts val="1200"/>
              </a:spcAft>
              <a:buSzPts val="2100"/>
              <a:buChar char="●"/>
            </a:pPr>
            <a:r>
              <a:rPr lang="en-US" dirty="0"/>
              <a:t>Now, using effects-based detection, it is possible to create theoretical measurements of effectiveness of BEND using agent-based simulations</a:t>
            </a:r>
          </a:p>
          <a:p>
            <a:pPr marL="457200" lvl="0" indent="-361950" algn="l" rtl="0">
              <a:lnSpc>
                <a:spcPct val="100000"/>
              </a:lnSpc>
              <a:spcBef>
                <a:spcPts val="0"/>
              </a:spcBef>
              <a:spcAft>
                <a:spcPts val="1200"/>
              </a:spcAft>
              <a:buSzPts val="2100"/>
              <a:buChar char="●"/>
            </a:pPr>
            <a:r>
              <a:rPr lang="en-US" dirty="0"/>
              <a:t>The results of the simulations allow us to determine the effectiveness of individual BEND maneuvers as counters</a:t>
            </a:r>
          </a:p>
          <a:p>
            <a:pPr marL="457200" lvl="0" indent="-361950" algn="l" rtl="0">
              <a:lnSpc>
                <a:spcPct val="100000"/>
              </a:lnSpc>
              <a:spcBef>
                <a:spcPts val="0"/>
              </a:spcBef>
              <a:spcAft>
                <a:spcPts val="1200"/>
              </a:spcAft>
              <a:buSzPts val="2100"/>
              <a:buChar char="●"/>
            </a:pPr>
            <a:r>
              <a:rPr lang="en-US" dirty="0"/>
              <a:t>This simulation – titled “BEND Battle” - uses NETLOGO to run an agent-based simulation on a single topic</a:t>
            </a:r>
          </a:p>
          <a:p>
            <a:pPr marL="457200" lvl="0" indent="-361950" algn="l" rtl="0">
              <a:lnSpc>
                <a:spcPct val="100000"/>
              </a:lnSpc>
              <a:spcBef>
                <a:spcPts val="0"/>
              </a:spcBef>
              <a:spcAft>
                <a:spcPts val="1200"/>
              </a:spcAft>
              <a:buSzPts val="2100"/>
              <a:buChar char="●"/>
            </a:pPr>
            <a:r>
              <a:rPr lang="en-US" b="1" dirty="0"/>
              <a:t>Results will be compared to Study 1 for validation</a:t>
            </a:r>
          </a:p>
          <a:p>
            <a:pPr marL="457200" lvl="0" indent="-361950" algn="l" rtl="0">
              <a:lnSpc>
                <a:spcPct val="100000"/>
              </a:lnSpc>
              <a:spcBef>
                <a:spcPts val="0"/>
              </a:spcBef>
              <a:spcAft>
                <a:spcPts val="1200"/>
              </a:spcAft>
              <a:buSzPts val="2100"/>
              <a:buChar char="●"/>
            </a:pPr>
            <a:endParaRPr lang="en-US" dirty="0"/>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39FED129-B8D8-7B92-7788-B14BD6410D5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20</a:t>
            </a:fld>
            <a:endParaRPr/>
          </a:p>
        </p:txBody>
      </p:sp>
      <p:sp>
        <p:nvSpPr>
          <p:cNvPr id="128" name="Google Shape;128;g227a5b56a84_0_7">
            <a:extLst>
              <a:ext uri="{FF2B5EF4-FFF2-40B4-BE49-F238E27FC236}">
                <a16:creationId xmlns:a16="http://schemas.microsoft.com/office/drawing/2014/main" id="{B3648269-F478-CF73-358A-BE71ABFC605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4F290745-D9B6-3872-C295-2E07BDFE0E93}"/>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34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AD0-A53E-D40B-E28A-B182CA390524}"/>
              </a:ext>
            </a:extLst>
          </p:cNvPr>
          <p:cNvSpPr>
            <a:spLocks noGrp="1"/>
          </p:cNvSpPr>
          <p:nvPr>
            <p:ph type="title"/>
          </p:nvPr>
        </p:nvSpPr>
        <p:spPr/>
        <p:txBody>
          <a:bodyPr/>
          <a:lstStyle/>
          <a:p>
            <a:r>
              <a:rPr lang="en-US" dirty="0"/>
              <a:t>BEND Battle Simulation</a:t>
            </a:r>
          </a:p>
        </p:txBody>
      </p:sp>
      <p:sp>
        <p:nvSpPr>
          <p:cNvPr id="4" name="Slide Number Placeholder 3">
            <a:extLst>
              <a:ext uri="{FF2B5EF4-FFF2-40B4-BE49-F238E27FC236}">
                <a16:creationId xmlns:a16="http://schemas.microsoft.com/office/drawing/2014/main" id="{9A362C3F-134A-9E87-DE34-A9F4FC9D9A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5" name="Picture 4" descr="Chart, scatter chart&#10;&#10;Description automatically generated">
            <a:extLst>
              <a:ext uri="{FF2B5EF4-FFF2-40B4-BE49-F238E27FC236}">
                <a16:creationId xmlns:a16="http://schemas.microsoft.com/office/drawing/2014/main" id="{1DD1588F-01A0-9A69-1826-CD2FA82EF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92" y="1745949"/>
            <a:ext cx="5984182" cy="3366102"/>
          </a:xfrm>
          <a:prstGeom prst="rect">
            <a:avLst/>
          </a:prstGeom>
        </p:spPr>
      </p:pic>
      <p:pic>
        <p:nvPicPr>
          <p:cNvPr id="6" name="Picture 5">
            <a:extLst>
              <a:ext uri="{FF2B5EF4-FFF2-40B4-BE49-F238E27FC236}">
                <a16:creationId xmlns:a16="http://schemas.microsoft.com/office/drawing/2014/main" id="{E9D43DDB-8B35-82A0-4B05-13385AB64E24}"/>
              </a:ext>
            </a:extLst>
          </p:cNvPr>
          <p:cNvPicPr>
            <a:picLocks noChangeAspect="1"/>
          </p:cNvPicPr>
          <p:nvPr/>
        </p:nvPicPr>
        <p:blipFill>
          <a:blip r:embed="rId3"/>
          <a:stretch>
            <a:fillRect/>
          </a:stretch>
        </p:blipFill>
        <p:spPr>
          <a:xfrm>
            <a:off x="6491902" y="1779523"/>
            <a:ext cx="2947529" cy="1848965"/>
          </a:xfrm>
          <a:prstGeom prst="rect">
            <a:avLst/>
          </a:prstGeom>
        </p:spPr>
      </p:pic>
      <p:pic>
        <p:nvPicPr>
          <p:cNvPr id="7" name="Picture 6">
            <a:extLst>
              <a:ext uri="{FF2B5EF4-FFF2-40B4-BE49-F238E27FC236}">
                <a16:creationId xmlns:a16="http://schemas.microsoft.com/office/drawing/2014/main" id="{8FA8F108-9B26-F85E-C2AA-21BD4088B3CB}"/>
              </a:ext>
            </a:extLst>
          </p:cNvPr>
          <p:cNvPicPr>
            <a:picLocks noChangeAspect="1"/>
          </p:cNvPicPr>
          <p:nvPr/>
        </p:nvPicPr>
        <p:blipFill rotWithShape="1">
          <a:blip r:embed="rId4"/>
          <a:srcRect l="1385" r="2378" b="19032"/>
          <a:stretch/>
        </p:blipFill>
        <p:spPr>
          <a:xfrm>
            <a:off x="341091" y="5236698"/>
            <a:ext cx="3781294" cy="1335794"/>
          </a:xfrm>
          <a:prstGeom prst="rect">
            <a:avLst/>
          </a:prstGeom>
          <a:ln>
            <a:solidFill>
              <a:schemeClr val="tx1"/>
            </a:solidFill>
          </a:ln>
        </p:spPr>
      </p:pic>
      <p:pic>
        <p:nvPicPr>
          <p:cNvPr id="8" name="Picture 7">
            <a:extLst>
              <a:ext uri="{FF2B5EF4-FFF2-40B4-BE49-F238E27FC236}">
                <a16:creationId xmlns:a16="http://schemas.microsoft.com/office/drawing/2014/main" id="{3759BE14-5645-43EB-89D2-B5A48AC62619}"/>
              </a:ext>
            </a:extLst>
          </p:cNvPr>
          <p:cNvPicPr>
            <a:picLocks noChangeAspect="1"/>
          </p:cNvPicPr>
          <p:nvPr/>
        </p:nvPicPr>
        <p:blipFill rotWithShape="1">
          <a:blip r:embed="rId5"/>
          <a:srcRect t="33531"/>
          <a:stretch/>
        </p:blipFill>
        <p:spPr>
          <a:xfrm>
            <a:off x="4310970" y="5568076"/>
            <a:ext cx="5230986" cy="970836"/>
          </a:xfrm>
          <a:prstGeom prst="rect">
            <a:avLst/>
          </a:prstGeom>
          <a:ln>
            <a:solidFill>
              <a:schemeClr val="tx1"/>
            </a:solidFill>
          </a:ln>
        </p:spPr>
      </p:pic>
      <p:pic>
        <p:nvPicPr>
          <p:cNvPr id="9" name="Picture 8">
            <a:extLst>
              <a:ext uri="{FF2B5EF4-FFF2-40B4-BE49-F238E27FC236}">
                <a16:creationId xmlns:a16="http://schemas.microsoft.com/office/drawing/2014/main" id="{6B9960CD-3A8B-5AB1-EAE8-1CD455663C4D}"/>
              </a:ext>
            </a:extLst>
          </p:cNvPr>
          <p:cNvPicPr>
            <a:picLocks noChangeAspect="1"/>
          </p:cNvPicPr>
          <p:nvPr/>
        </p:nvPicPr>
        <p:blipFill>
          <a:blip r:embed="rId6"/>
          <a:stretch>
            <a:fillRect/>
          </a:stretch>
        </p:blipFill>
        <p:spPr>
          <a:xfrm>
            <a:off x="9663854" y="2062205"/>
            <a:ext cx="2175444" cy="1142592"/>
          </a:xfrm>
          <a:prstGeom prst="rect">
            <a:avLst/>
          </a:prstGeom>
        </p:spPr>
      </p:pic>
      <p:pic>
        <p:nvPicPr>
          <p:cNvPr id="11" name="Picture 10">
            <a:extLst>
              <a:ext uri="{FF2B5EF4-FFF2-40B4-BE49-F238E27FC236}">
                <a16:creationId xmlns:a16="http://schemas.microsoft.com/office/drawing/2014/main" id="{21185197-497E-E4CB-EA3F-18CA93CA2FA1}"/>
              </a:ext>
            </a:extLst>
          </p:cNvPr>
          <p:cNvPicPr>
            <a:picLocks noChangeAspect="1"/>
          </p:cNvPicPr>
          <p:nvPr/>
        </p:nvPicPr>
        <p:blipFill>
          <a:blip r:embed="rId7"/>
          <a:stretch>
            <a:fillRect/>
          </a:stretch>
        </p:blipFill>
        <p:spPr>
          <a:xfrm>
            <a:off x="7297051" y="3594914"/>
            <a:ext cx="3924300" cy="866775"/>
          </a:xfrm>
          <a:prstGeom prst="rect">
            <a:avLst/>
          </a:prstGeom>
        </p:spPr>
      </p:pic>
      <p:cxnSp>
        <p:nvCxnSpPr>
          <p:cNvPr id="14" name="Straight Arrow Connector 13">
            <a:extLst>
              <a:ext uri="{FF2B5EF4-FFF2-40B4-BE49-F238E27FC236}">
                <a16:creationId xmlns:a16="http://schemas.microsoft.com/office/drawing/2014/main" id="{11FA685C-0AC3-3532-C176-F8F5A2C5BA67}"/>
              </a:ext>
            </a:extLst>
          </p:cNvPr>
          <p:cNvCxnSpPr>
            <a:cxnSpLocks/>
            <a:stCxn id="16" idx="3"/>
            <a:endCxn id="11" idx="2"/>
          </p:cNvCxnSpPr>
          <p:nvPr/>
        </p:nvCxnSpPr>
        <p:spPr>
          <a:xfrm flipV="1">
            <a:off x="8475413" y="4461689"/>
            <a:ext cx="783788" cy="642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FFCE04-21CB-B595-BB54-6C6801A3473D}"/>
              </a:ext>
            </a:extLst>
          </p:cNvPr>
          <p:cNvSpPr txBox="1"/>
          <p:nvPr/>
        </p:nvSpPr>
        <p:spPr>
          <a:xfrm>
            <a:off x="10162601" y="4851806"/>
            <a:ext cx="897040" cy="338554"/>
          </a:xfrm>
          <a:prstGeom prst="rect">
            <a:avLst/>
          </a:prstGeom>
          <a:noFill/>
        </p:spPr>
        <p:txBody>
          <a:bodyPr wrap="none" rtlCol="0">
            <a:spAutoFit/>
          </a:bodyPr>
          <a:lstStyle/>
          <a:p>
            <a:r>
              <a:rPr lang="en-US" sz="1600" dirty="0"/>
              <a:t>Strength</a:t>
            </a:r>
          </a:p>
        </p:txBody>
      </p:sp>
      <p:sp>
        <p:nvSpPr>
          <p:cNvPr id="16" name="TextBox 15">
            <a:extLst>
              <a:ext uri="{FF2B5EF4-FFF2-40B4-BE49-F238E27FC236}">
                <a16:creationId xmlns:a16="http://schemas.microsoft.com/office/drawing/2014/main" id="{B7F22C64-D779-4AD1-1311-6F6A23592715}"/>
              </a:ext>
            </a:extLst>
          </p:cNvPr>
          <p:cNvSpPr txBox="1"/>
          <p:nvPr/>
        </p:nvSpPr>
        <p:spPr>
          <a:xfrm>
            <a:off x="7481936" y="4934628"/>
            <a:ext cx="993477" cy="338554"/>
          </a:xfrm>
          <a:prstGeom prst="rect">
            <a:avLst/>
          </a:prstGeom>
          <a:noFill/>
        </p:spPr>
        <p:txBody>
          <a:bodyPr wrap="none" rtlCol="0">
            <a:spAutoFit/>
          </a:bodyPr>
          <a:lstStyle/>
          <a:p>
            <a:r>
              <a:rPr lang="en-US" sz="1600" dirty="0"/>
              <a:t>Affiliation</a:t>
            </a:r>
          </a:p>
        </p:txBody>
      </p:sp>
      <p:cxnSp>
        <p:nvCxnSpPr>
          <p:cNvPr id="17" name="Straight Arrow Connector 16">
            <a:extLst>
              <a:ext uri="{FF2B5EF4-FFF2-40B4-BE49-F238E27FC236}">
                <a16:creationId xmlns:a16="http://schemas.microsoft.com/office/drawing/2014/main" id="{A0DAEEC8-88FF-A99A-71A5-C7368AB1E2A6}"/>
              </a:ext>
            </a:extLst>
          </p:cNvPr>
          <p:cNvCxnSpPr>
            <a:cxnSpLocks/>
            <a:stCxn id="15" idx="0"/>
          </p:cNvCxnSpPr>
          <p:nvPr/>
        </p:nvCxnSpPr>
        <p:spPr>
          <a:xfrm flipV="1">
            <a:off x="10611121" y="4432433"/>
            <a:ext cx="0" cy="419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61DF91-801E-33CF-8538-1BFB70D5AE99}"/>
              </a:ext>
            </a:extLst>
          </p:cNvPr>
          <p:cNvCxnSpPr>
            <a:cxnSpLocks/>
            <a:stCxn id="16" idx="1"/>
          </p:cNvCxnSpPr>
          <p:nvPr/>
        </p:nvCxnSpPr>
        <p:spPr>
          <a:xfrm flipH="1">
            <a:off x="4233474" y="5103905"/>
            <a:ext cx="3248462" cy="310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D97B0-F2E2-6FEE-6595-5080AD88E192}"/>
              </a:ext>
            </a:extLst>
          </p:cNvPr>
          <p:cNvCxnSpPr>
            <a:cxnSpLocks/>
            <a:stCxn id="15" idx="2"/>
          </p:cNvCxnSpPr>
          <p:nvPr/>
        </p:nvCxnSpPr>
        <p:spPr>
          <a:xfrm flipH="1">
            <a:off x="9663854" y="5190360"/>
            <a:ext cx="947267" cy="377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78786E-8015-B42C-43C1-C2A574A1F08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103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A396-9484-4EA4-B6C3-82C4094E6723}"/>
              </a:ext>
            </a:extLst>
          </p:cNvPr>
          <p:cNvSpPr>
            <a:spLocks noGrp="1"/>
          </p:cNvSpPr>
          <p:nvPr>
            <p:ph type="title"/>
          </p:nvPr>
        </p:nvSpPr>
        <p:spPr/>
        <p:txBody>
          <a:bodyPr/>
          <a:lstStyle/>
          <a:p>
            <a:r>
              <a:rPr lang="en-US" dirty="0"/>
              <a:t>Initial Results</a:t>
            </a:r>
          </a:p>
        </p:txBody>
      </p:sp>
      <p:sp>
        <p:nvSpPr>
          <p:cNvPr id="9" name="Slide Number Placeholder 8">
            <a:extLst>
              <a:ext uri="{FF2B5EF4-FFF2-40B4-BE49-F238E27FC236}">
                <a16:creationId xmlns:a16="http://schemas.microsoft.com/office/drawing/2014/main" id="{18936286-EB38-460E-AACB-2F9B6576635E}"/>
              </a:ext>
            </a:extLst>
          </p:cNvPr>
          <p:cNvSpPr>
            <a:spLocks noGrp="1"/>
          </p:cNvSpPr>
          <p:nvPr>
            <p:ph type="sldNum" sz="quarter" idx="12"/>
          </p:nvPr>
        </p:nvSpPr>
        <p:spPr/>
        <p:txBody>
          <a:bodyPr/>
          <a:lstStyle/>
          <a:p>
            <a:fld id="{6A952C12-9614-4B57-BAE4-E33FB68BE17D}" type="slidenum">
              <a:rPr lang="en-US" smtClean="0"/>
              <a:t>22</a:t>
            </a:fld>
            <a:endParaRPr lang="en-US"/>
          </a:p>
        </p:txBody>
      </p:sp>
      <p:pic>
        <p:nvPicPr>
          <p:cNvPr id="30" name="Picture 29">
            <a:extLst>
              <a:ext uri="{FF2B5EF4-FFF2-40B4-BE49-F238E27FC236}">
                <a16:creationId xmlns:a16="http://schemas.microsoft.com/office/drawing/2014/main" id="{601FCBD1-EF1A-5AA8-31D3-2D68E8293270}"/>
              </a:ext>
            </a:extLst>
          </p:cNvPr>
          <p:cNvPicPr>
            <a:picLocks noChangeAspect="1"/>
          </p:cNvPicPr>
          <p:nvPr/>
        </p:nvPicPr>
        <p:blipFill rotWithShape="1">
          <a:blip r:embed="rId3"/>
          <a:srcRect r="61304"/>
          <a:stretch/>
        </p:blipFill>
        <p:spPr>
          <a:xfrm>
            <a:off x="1270116" y="1692993"/>
            <a:ext cx="8998146" cy="5242681"/>
          </a:xfrm>
          <a:prstGeom prst="rect">
            <a:avLst/>
          </a:prstGeom>
        </p:spPr>
      </p:pic>
      <p:sp>
        <p:nvSpPr>
          <p:cNvPr id="3" name="Oval 2">
            <a:extLst>
              <a:ext uri="{FF2B5EF4-FFF2-40B4-BE49-F238E27FC236}">
                <a16:creationId xmlns:a16="http://schemas.microsoft.com/office/drawing/2014/main" id="{11BDCBBB-5967-B61D-FFEE-FC1D9F452D60}"/>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7200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A396-9484-4EA4-B6C3-82C4094E6723}"/>
              </a:ext>
            </a:extLst>
          </p:cNvPr>
          <p:cNvSpPr>
            <a:spLocks noGrp="1"/>
          </p:cNvSpPr>
          <p:nvPr>
            <p:ph type="title"/>
          </p:nvPr>
        </p:nvSpPr>
        <p:spPr/>
        <p:txBody>
          <a:bodyPr/>
          <a:lstStyle/>
          <a:p>
            <a:r>
              <a:rPr lang="en-US" dirty="0"/>
              <a:t>Initial Results</a:t>
            </a:r>
          </a:p>
        </p:txBody>
      </p:sp>
      <p:sp>
        <p:nvSpPr>
          <p:cNvPr id="9" name="Slide Number Placeholder 8">
            <a:extLst>
              <a:ext uri="{FF2B5EF4-FFF2-40B4-BE49-F238E27FC236}">
                <a16:creationId xmlns:a16="http://schemas.microsoft.com/office/drawing/2014/main" id="{18936286-EB38-460E-AACB-2F9B6576635E}"/>
              </a:ext>
            </a:extLst>
          </p:cNvPr>
          <p:cNvSpPr>
            <a:spLocks noGrp="1"/>
          </p:cNvSpPr>
          <p:nvPr>
            <p:ph type="sldNum" sz="quarter" idx="12"/>
          </p:nvPr>
        </p:nvSpPr>
        <p:spPr/>
        <p:txBody>
          <a:bodyPr/>
          <a:lstStyle/>
          <a:p>
            <a:fld id="{6A952C12-9614-4B57-BAE4-E33FB68BE17D}" type="slidenum">
              <a:rPr lang="en-US" smtClean="0"/>
              <a:t>23</a:t>
            </a:fld>
            <a:endParaRPr lang="en-US"/>
          </a:p>
        </p:txBody>
      </p:sp>
      <p:pic>
        <p:nvPicPr>
          <p:cNvPr id="30" name="Picture 29">
            <a:extLst>
              <a:ext uri="{FF2B5EF4-FFF2-40B4-BE49-F238E27FC236}">
                <a16:creationId xmlns:a16="http://schemas.microsoft.com/office/drawing/2014/main" id="{601FCBD1-EF1A-5AA8-31D3-2D68E8293270}"/>
              </a:ext>
            </a:extLst>
          </p:cNvPr>
          <p:cNvPicPr>
            <a:picLocks noChangeAspect="1"/>
          </p:cNvPicPr>
          <p:nvPr/>
        </p:nvPicPr>
        <p:blipFill rotWithShape="1">
          <a:blip r:embed="rId3"/>
          <a:srcRect l="38421"/>
          <a:stretch/>
        </p:blipFill>
        <p:spPr>
          <a:xfrm>
            <a:off x="213667" y="1608984"/>
            <a:ext cx="12039293" cy="4407914"/>
          </a:xfrm>
          <a:prstGeom prst="rect">
            <a:avLst/>
          </a:prstGeom>
        </p:spPr>
      </p:pic>
      <p:sp>
        <p:nvSpPr>
          <p:cNvPr id="3" name="Oval 2">
            <a:extLst>
              <a:ext uri="{FF2B5EF4-FFF2-40B4-BE49-F238E27FC236}">
                <a16:creationId xmlns:a16="http://schemas.microsoft.com/office/drawing/2014/main" id="{56FF1476-9BB7-F8F8-C800-F09510575A5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3639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dirty="0"/>
          </a:p>
        </p:txBody>
      </p:sp>
      <p:sp>
        <p:nvSpPr>
          <p:cNvPr id="3" name="Oval 2">
            <a:extLst>
              <a:ext uri="{FF2B5EF4-FFF2-40B4-BE49-F238E27FC236}">
                <a16:creationId xmlns:a16="http://schemas.microsoft.com/office/drawing/2014/main" id="{B0F915B4-21B7-32CB-9EA6-8F5E7BE2490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7851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2F192B1-1B66-FD2F-3735-367092E788F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FF7B518-EC47-72F7-923C-7BB7D3BB44E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Scenario Training</a:t>
            </a:r>
            <a:endParaRPr sz="3900" dirty="0"/>
          </a:p>
        </p:txBody>
      </p:sp>
      <p:sp>
        <p:nvSpPr>
          <p:cNvPr id="126" name="Google Shape;126;g227a5b56a84_0_7">
            <a:extLst>
              <a:ext uri="{FF2B5EF4-FFF2-40B4-BE49-F238E27FC236}">
                <a16:creationId xmlns:a16="http://schemas.microsoft.com/office/drawing/2014/main" id="{5C4193E8-8BB3-A167-76EA-39F65FF8ADFA}"/>
              </a:ext>
            </a:extLst>
          </p:cNvPr>
          <p:cNvSpPr txBox="1">
            <a:spLocks noGrp="1"/>
          </p:cNvSpPr>
          <p:nvPr>
            <p:ph type="body" idx="1"/>
          </p:nvPr>
        </p:nvSpPr>
        <p:spPr>
          <a:xfrm>
            <a:off x="617220" y="1825624"/>
            <a:ext cx="10736580" cy="209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Understanding the BEND framework within existing doctrine, identifying BEND and its effects, and even conceptually knowing countermeasures falls short of fully operationalizing BEND</a:t>
            </a:r>
          </a:p>
          <a:p>
            <a:pPr marL="457200" lvl="0" indent="-361950" algn="l" rtl="0">
              <a:lnSpc>
                <a:spcPct val="100000"/>
              </a:lnSpc>
              <a:spcBef>
                <a:spcPts val="0"/>
              </a:spcBef>
              <a:spcAft>
                <a:spcPts val="1200"/>
              </a:spcAft>
              <a:buSzPts val="2100"/>
              <a:buChar char="●"/>
            </a:pPr>
            <a:r>
              <a:rPr lang="en-US" dirty="0">
                <a:solidFill>
                  <a:schemeClr val="tx1"/>
                </a:solidFill>
              </a:rPr>
              <a:t>Effective BEND operationalization requires realistic training on a realistic corpus</a:t>
            </a:r>
          </a:p>
          <a:p>
            <a:pPr lvl="1" indent="-361950">
              <a:lnSpc>
                <a:spcPct val="100000"/>
              </a:lnSpc>
              <a:spcBef>
                <a:spcPts val="0"/>
              </a:spcBef>
              <a:spcAft>
                <a:spcPts val="1200"/>
              </a:spcAft>
              <a:buSzPts val="2100"/>
              <a:buChar char="●"/>
            </a:pPr>
            <a:endParaRPr lang="en-US" sz="1400" dirty="0">
              <a:solidFill>
                <a:srgbClr val="FF0000"/>
              </a:solidFill>
            </a:endParaRPr>
          </a:p>
        </p:txBody>
      </p:sp>
      <p:sp>
        <p:nvSpPr>
          <p:cNvPr id="127" name="Google Shape;127;g227a5b56a84_0_7">
            <a:extLst>
              <a:ext uri="{FF2B5EF4-FFF2-40B4-BE49-F238E27FC236}">
                <a16:creationId xmlns:a16="http://schemas.microsoft.com/office/drawing/2014/main" id="{1BBA25F5-1CCA-830E-3C7C-C8B39108265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25</a:t>
            </a:fld>
            <a:endParaRPr dirty="0"/>
          </a:p>
        </p:txBody>
      </p:sp>
      <p:sp>
        <p:nvSpPr>
          <p:cNvPr id="128" name="Google Shape;128;g227a5b56a84_0_7">
            <a:extLst>
              <a:ext uri="{FF2B5EF4-FFF2-40B4-BE49-F238E27FC236}">
                <a16:creationId xmlns:a16="http://schemas.microsoft.com/office/drawing/2014/main" id="{BCB0B8D9-8C83-12B4-F35D-F99DADF391F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4" name="Object 3">
            <a:extLst>
              <a:ext uri="{FF2B5EF4-FFF2-40B4-BE49-F238E27FC236}">
                <a16:creationId xmlns:a16="http://schemas.microsoft.com/office/drawing/2014/main" id="{78AA820A-5CCB-9101-E7CF-D786939BE4F7}"/>
              </a:ext>
            </a:extLst>
          </p:cNvPr>
          <p:cNvGraphicFramePr>
            <a:graphicFrameLocks noChangeAspect="1"/>
          </p:cNvGraphicFramePr>
          <p:nvPr>
            <p:extLst>
              <p:ext uri="{D42A27DB-BD31-4B8C-83A1-F6EECF244321}">
                <p14:modId xmlns:p14="http://schemas.microsoft.com/office/powerpoint/2010/main" val="814020782"/>
              </p:ext>
            </p:extLst>
          </p:nvPr>
        </p:nvGraphicFramePr>
        <p:xfrm>
          <a:off x="465773" y="3989070"/>
          <a:ext cx="11443061" cy="1619250"/>
        </p:xfrm>
        <a:graphic>
          <a:graphicData uri="http://schemas.openxmlformats.org/presentationml/2006/ole">
            <mc:AlternateContent xmlns:mc="http://schemas.openxmlformats.org/markup-compatibility/2006">
              <mc:Choice xmlns:v="urn:schemas-microsoft-com:vml" Requires="v">
                <p:oleObj name="Worksheet" r:id="rId3" imgW="6709392" imgH="948672" progId="Excel.Sheet.12">
                  <p:embed/>
                </p:oleObj>
              </mc:Choice>
              <mc:Fallback>
                <p:oleObj name="Worksheet" r:id="rId3" imgW="6709392" imgH="948672" progId="Excel.Sheet.12">
                  <p:embed/>
                  <p:pic>
                    <p:nvPicPr>
                      <p:cNvPr id="0" name=""/>
                      <p:cNvPicPr/>
                      <p:nvPr/>
                    </p:nvPicPr>
                    <p:blipFill>
                      <a:blip r:embed="rId4"/>
                      <a:stretch>
                        <a:fillRect/>
                      </a:stretch>
                    </p:blipFill>
                    <p:spPr>
                      <a:xfrm>
                        <a:off x="465773" y="3989070"/>
                        <a:ext cx="11443061" cy="1619250"/>
                      </a:xfrm>
                      <a:prstGeom prst="rect">
                        <a:avLst/>
                      </a:prstGeom>
                    </p:spPr>
                  </p:pic>
                </p:oleObj>
              </mc:Fallback>
            </mc:AlternateContent>
          </a:graphicData>
        </a:graphic>
      </p:graphicFrame>
      <p:sp>
        <p:nvSpPr>
          <p:cNvPr id="2" name="Oval 1">
            <a:extLst>
              <a:ext uri="{FF2B5EF4-FFF2-40B4-BE49-F238E27FC236}">
                <a16:creationId xmlns:a16="http://schemas.microsoft.com/office/drawing/2014/main" id="{AC07C396-550A-BC0A-39F5-4187D00B2C9F}"/>
              </a:ext>
            </a:extLst>
          </p:cNvPr>
          <p:cNvSpPr/>
          <p:nvPr/>
        </p:nvSpPr>
        <p:spPr>
          <a:xfrm>
            <a:off x="11725102" y="4156"/>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20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26</a:t>
            </a:fld>
            <a:endParaRPr dirty="0"/>
          </a:p>
        </p:txBody>
      </p:sp>
      <p:sp>
        <p:nvSpPr>
          <p:cNvPr id="128" name="Google Shape;128;g227a5b56a84_0_7">
            <a:extLst>
              <a:ext uri="{FF2B5EF4-FFF2-40B4-BE49-F238E27FC236}">
                <a16:creationId xmlns:a16="http://schemas.microsoft.com/office/drawing/2014/main" id="{8752C5AB-0768-9BE5-F358-0BC0136DC62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7"/>
            <a:ext cx="7866334" cy="257407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081985"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56045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081018" y="1770940"/>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4952169" y="1769378"/>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415435"/>
          </a:xfrm>
          <a:prstGeom prst="bentConnector3">
            <a:avLst>
              <a:gd name="adj1" fmla="val 270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5022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144927"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030681" y="3203363"/>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2" name="Rectangle 41">
            <a:extLst>
              <a:ext uri="{FF2B5EF4-FFF2-40B4-BE49-F238E27FC236}">
                <a16:creationId xmlns:a16="http://schemas.microsoft.com/office/drawing/2014/main" id="{29A6C837-3229-7742-F64B-962FA3B0DE8F}"/>
              </a:ext>
            </a:extLst>
          </p:cNvPr>
          <p:cNvSpPr/>
          <p:nvPr/>
        </p:nvSpPr>
        <p:spPr>
          <a:xfrm>
            <a:off x="4614742" y="2546204"/>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43" name="TextBox 42">
            <a:extLst>
              <a:ext uri="{FF2B5EF4-FFF2-40B4-BE49-F238E27FC236}">
                <a16:creationId xmlns:a16="http://schemas.microsoft.com/office/drawing/2014/main" id="{38690EED-DEB2-3D7C-C7DD-24F973FE043A}"/>
              </a:ext>
            </a:extLst>
          </p:cNvPr>
          <p:cNvSpPr txBox="1"/>
          <p:nvPr/>
        </p:nvSpPr>
        <p:spPr>
          <a:xfrm>
            <a:off x="4459516" y="1787265"/>
            <a:ext cx="389850" cy="246221"/>
          </a:xfrm>
          <a:prstGeom prst="rect">
            <a:avLst/>
          </a:prstGeom>
          <a:noFill/>
        </p:spPr>
        <p:txBody>
          <a:bodyPr wrap="none" rtlCol="0">
            <a:spAutoFit/>
          </a:bodyPr>
          <a:lstStyle/>
          <a:p>
            <a:r>
              <a:rPr lang="en-US" sz="1000" dirty="0"/>
              <a:t>API</a:t>
            </a:r>
          </a:p>
        </p:txBody>
      </p:sp>
      <p:cxnSp>
        <p:nvCxnSpPr>
          <p:cNvPr id="44" name="Straight Arrow Connector 43">
            <a:extLst>
              <a:ext uri="{FF2B5EF4-FFF2-40B4-BE49-F238E27FC236}">
                <a16:creationId xmlns:a16="http://schemas.microsoft.com/office/drawing/2014/main" id="{1DB9EF1D-0184-B660-F04D-FAC36B78CEAF}"/>
              </a:ext>
            </a:extLst>
          </p:cNvPr>
          <p:cNvCxnSpPr>
            <a:cxnSpLocks/>
            <a:stCxn id="16" idx="1"/>
            <a:endCxn id="19" idx="3"/>
          </p:cNvCxnSpPr>
          <p:nvPr/>
        </p:nvCxnSpPr>
        <p:spPr>
          <a:xfrm flipH="1">
            <a:off x="2111669" y="2021196"/>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 idx="3"/>
          </p:cNvCxnSpPr>
          <p:nvPr/>
        </p:nvCxnSpPr>
        <p:spPr>
          <a:xfrm flipH="1">
            <a:off x="2111667" y="2021196"/>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3718866"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138592" y="2548594"/>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42" idx="2"/>
            <a:endCxn id="5" idx="3"/>
          </p:cNvCxnSpPr>
          <p:nvPr/>
        </p:nvCxnSpPr>
        <p:spPr>
          <a:xfrm rot="5400000">
            <a:off x="4742525" y="2661871"/>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5505645"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4356713"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089206" y="1052818"/>
            <a:ext cx="119681" cy="4858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040091" y="2101934"/>
            <a:ext cx="740716" cy="3381232"/>
          </a:xfrm>
          <a:prstGeom prst="bentConnector3">
            <a:avLst>
              <a:gd name="adj1" fmla="val 160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cxnSp>
        <p:nvCxnSpPr>
          <p:cNvPr id="57" name="Straight Arrow Connector 56">
            <a:extLst>
              <a:ext uri="{FF2B5EF4-FFF2-40B4-BE49-F238E27FC236}">
                <a16:creationId xmlns:a16="http://schemas.microsoft.com/office/drawing/2014/main" id="{04156D91-E11B-ECA4-74E4-8EB028577F9E}"/>
              </a:ext>
            </a:extLst>
          </p:cNvPr>
          <p:cNvCxnSpPr>
            <a:cxnSpLocks/>
            <a:stCxn id="5" idx="1"/>
            <a:endCxn id="6" idx="3"/>
          </p:cNvCxnSpPr>
          <p:nvPr/>
        </p:nvCxnSpPr>
        <p:spPr>
          <a:xfrm flipH="1" flipV="1">
            <a:off x="2111667" y="2022010"/>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15FFFF4-40AF-A72F-0589-4131A43B926A}"/>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Products</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59" name="Rectangle 58">
            <a:extLst>
              <a:ext uri="{FF2B5EF4-FFF2-40B4-BE49-F238E27FC236}">
                <a16:creationId xmlns:a16="http://schemas.microsoft.com/office/drawing/2014/main" id="{90A3AF0F-C750-87D9-1E0C-ED953A04CEB3}"/>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9246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27</a:t>
            </a:fld>
            <a:endParaRPr/>
          </a:p>
        </p:txBody>
      </p:sp>
      <p:sp>
        <p:nvSpPr>
          <p:cNvPr id="128" name="Google Shape;128;g227a5b56a84_0_7">
            <a:extLst>
              <a:ext uri="{FF2B5EF4-FFF2-40B4-BE49-F238E27FC236}">
                <a16:creationId xmlns:a16="http://schemas.microsoft.com/office/drawing/2014/main" id="{E8B26313-607D-F437-C9D5-9575D58B148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F48E8182-9F75-BD85-29F3-50D4BFB681CF}"/>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487CBF54-DE10-1963-04FB-F1AB02F3F4FA}"/>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42BDF64A-42F0-0136-CB17-F9B7CBC03FD7}"/>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93CE7E12-A6AE-1C40-D2EA-9E661E77F2F2}"/>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F23DC4D6-6151-CB7F-3736-50F279B8122E}"/>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AB789AD7-0560-B288-9436-0A70F5A6073E}"/>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7EA9A24B-167F-8FF6-A1F6-2D71746BF6D8}"/>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0D17107-4AE6-8C6D-4CF5-BABE6FDF653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6250048-0CEB-3092-3A07-8ADAFA099FA9}"/>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BB9581-A45D-7BE8-3861-2FBF085D8073}"/>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6D3A65C4-03FC-0B5D-596B-03BDC6AFD846}"/>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211068E-907E-C96E-FCA4-F97F36A0C149}"/>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05F8F1E2-A696-ECED-324E-507B9DB166D2}"/>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17E86A60-C735-F372-C973-9CD2ED6F6292}"/>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E7E624D8-B064-D2CD-FB4B-4C3E1AE14C52}"/>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4459AD7-70B4-10B8-636A-7E37EE99C2B5}"/>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01C088B-869F-1B43-4184-5EFD4090BE43}"/>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398C64A3-E178-A8F0-D84E-41EDDC10A3ED}"/>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91EAC11D-9448-7501-A6D0-48E06A356C34}"/>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750A855-705E-9292-C128-738D7829491D}"/>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E95C18-6741-B5E8-D7A2-3331D0C6CB2A}"/>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3B6D02F-F670-9CC4-0525-E883599AB10D}"/>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68F11F8E-509F-7C23-83C6-82E6C3CD1C99}"/>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125B1B1-3531-B6CE-9264-6A462DB75DBA}"/>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78A4A181-CDD3-3913-3D68-B0CD47F0FAA7}"/>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2C812F-82FA-90F7-0C1F-3ECCD734A471}"/>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2B5F1CFC-8811-7BFC-D557-6087BBB69753}"/>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C7BAA28-E1F1-B5F1-6944-91CC2B68EB03}"/>
              </a:ext>
            </a:extLst>
          </p:cNvPr>
          <p:cNvSpPr txBox="1"/>
          <p:nvPr/>
        </p:nvSpPr>
        <p:spPr>
          <a:xfrm>
            <a:off x="7370187" y="1801990"/>
            <a:ext cx="4693015"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configurable LLM is used to generate surrounding details. </a:t>
            </a:r>
          </a:p>
        </p:txBody>
      </p:sp>
      <p:sp>
        <p:nvSpPr>
          <p:cNvPr id="36" name="Oval 35">
            <a:extLst>
              <a:ext uri="{FF2B5EF4-FFF2-40B4-BE49-F238E27FC236}">
                <a16:creationId xmlns:a16="http://schemas.microsoft.com/office/drawing/2014/main" id="{7D81D01D-217C-CB4E-3A02-EF044F53A9A1}"/>
              </a:ext>
            </a:extLst>
          </p:cNvPr>
          <p:cNvSpPr/>
          <p:nvPr/>
        </p:nvSpPr>
        <p:spPr>
          <a:xfrm>
            <a:off x="259851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E4E9B1-D205-93C2-7052-DBCA1931969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549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28</a:t>
            </a:fld>
            <a:endParaRPr/>
          </a:p>
        </p:txBody>
      </p:sp>
      <p:sp>
        <p:nvSpPr>
          <p:cNvPr id="128" name="Google Shape;128;g227a5b56a84_0_7">
            <a:extLst>
              <a:ext uri="{FF2B5EF4-FFF2-40B4-BE49-F238E27FC236}">
                <a16:creationId xmlns:a16="http://schemas.microsoft.com/office/drawing/2014/main" id="{61FD599B-5B1A-D62C-797B-1890EF8811B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9" name="TextBox 8">
            <a:extLst>
              <a:ext uri="{FF2B5EF4-FFF2-40B4-BE49-F238E27FC236}">
                <a16:creationId xmlns:a16="http://schemas.microsoft.com/office/drawing/2014/main" id="{F5670D81-16E3-F02B-7AAB-1B6CB88036EC}"/>
              </a:ext>
            </a:extLst>
          </p:cNvPr>
          <p:cNvSpPr txBox="1"/>
          <p:nvPr/>
        </p:nvSpPr>
        <p:spPr>
          <a:xfrm>
            <a:off x="6593840" y="1726898"/>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
        <p:nvSpPr>
          <p:cNvPr id="2" name="Oval 1">
            <a:extLst>
              <a:ext uri="{FF2B5EF4-FFF2-40B4-BE49-F238E27FC236}">
                <a16:creationId xmlns:a16="http://schemas.microsoft.com/office/drawing/2014/main" id="{841CFF22-5C02-3995-CF6D-AFCFB9CA3AA0}"/>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065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4630987" y="2052657"/>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5535007" y="4307927"/>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4630987"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6338510"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6716012" y="5047703"/>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5391985" y="5047703"/>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5482209" y="3472384"/>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6333432" y="1798172"/>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8929498" y="430792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8123505" y="2202732"/>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6333430" y="2256301"/>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9269419" y="3158350"/>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10628152" y="4307926"/>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10628152" y="219011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11387045" y="3080442"/>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9649775" y="2635279"/>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C5516E9-7B5C-8972-EF0A-E62D2E0661B2}"/>
              </a:ext>
            </a:extLst>
          </p:cNvPr>
          <p:cNvPicPr>
            <a:picLocks noChangeAspect="1"/>
          </p:cNvPicPr>
          <p:nvPr/>
        </p:nvPicPr>
        <p:blipFill>
          <a:blip r:embed="rId2"/>
          <a:stretch>
            <a:fillRect/>
          </a:stretch>
        </p:blipFill>
        <p:spPr>
          <a:xfrm>
            <a:off x="833898" y="1743757"/>
            <a:ext cx="3091101" cy="5003342"/>
          </a:xfrm>
          <a:prstGeom prst="rect">
            <a:avLst/>
          </a:prstGeom>
        </p:spPr>
      </p:pic>
      <p:sp>
        <p:nvSpPr>
          <p:cNvPr id="53" name="Google Shape;128;g227a5b56a84_0_7">
            <a:extLst>
              <a:ext uri="{FF2B5EF4-FFF2-40B4-BE49-F238E27FC236}">
                <a16:creationId xmlns:a16="http://schemas.microsoft.com/office/drawing/2014/main" id="{CB800B35-3915-DBF6-3C1C-1141FE9840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6" name="Oval 25">
            <a:extLst>
              <a:ext uri="{FF2B5EF4-FFF2-40B4-BE49-F238E27FC236}">
                <a16:creationId xmlns:a16="http://schemas.microsoft.com/office/drawing/2014/main" id="{0CF4752B-564B-CAC6-942B-3B4CE9910C81}"/>
              </a:ext>
            </a:extLst>
          </p:cNvPr>
          <p:cNvSpPr/>
          <p:nvPr/>
        </p:nvSpPr>
        <p:spPr>
          <a:xfrm>
            <a:off x="7233713" y="4297047"/>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6918640" y="4741278"/>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7991604" y="3472385"/>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B4B717C-A084-46B0-210C-4A7A1DF07174}"/>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128" name="Google Shape;128;g227a5b56a84_0_7">
            <a:extLst>
              <a:ext uri="{FF2B5EF4-FFF2-40B4-BE49-F238E27FC236}">
                <a16:creationId xmlns:a16="http://schemas.microsoft.com/office/drawing/2014/main" id="{3FCF3EF9-071C-6E4D-0672-531571021BC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pic>
        <p:nvPicPr>
          <p:cNvPr id="5" name="Picture 4">
            <a:extLst>
              <a:ext uri="{FF2B5EF4-FFF2-40B4-BE49-F238E27FC236}">
                <a16:creationId xmlns:a16="http://schemas.microsoft.com/office/drawing/2014/main" id="{E5EFEE05-D100-5AB9-BB6D-9BE7B5B8BA14}"/>
              </a:ext>
            </a:extLst>
          </p:cNvPr>
          <p:cNvPicPr>
            <a:picLocks noChangeAspect="1"/>
          </p:cNvPicPr>
          <p:nvPr/>
        </p:nvPicPr>
        <p:blipFill>
          <a:blip r:embed="rId3"/>
          <a:stretch>
            <a:fillRect/>
          </a:stretch>
        </p:blipFill>
        <p:spPr>
          <a:xfrm>
            <a:off x="6096000" y="2805273"/>
            <a:ext cx="4806265" cy="2498335"/>
          </a:xfrm>
          <a:prstGeom prst="rect">
            <a:avLst/>
          </a:prstGeom>
        </p:spPr>
      </p:pic>
      <p:sp>
        <p:nvSpPr>
          <p:cNvPr id="2" name="Oval 1">
            <a:extLst>
              <a:ext uri="{FF2B5EF4-FFF2-40B4-BE49-F238E27FC236}">
                <a16:creationId xmlns:a16="http://schemas.microsoft.com/office/drawing/2014/main" id="{66D22927-10F3-3FA9-5257-54BB6A18E994}"/>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30</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
        <p:nvSpPr>
          <p:cNvPr id="4" name="Oval 3">
            <a:extLst>
              <a:ext uri="{FF2B5EF4-FFF2-40B4-BE49-F238E27FC236}">
                <a16:creationId xmlns:a16="http://schemas.microsoft.com/office/drawing/2014/main" id="{8F365BB1-856B-407E-7EEA-21D3F54C3B6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596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2108269" cy="369332"/>
          </a:xfrm>
          <a:prstGeom prst="rect">
            <a:avLst/>
          </a:prstGeom>
          <a:noFill/>
        </p:spPr>
        <p:txBody>
          <a:bodyPr wrap="none" rtlCol="0">
            <a:spAutoFit/>
          </a:bodyPr>
          <a:lstStyle/>
          <a:p>
            <a:r>
              <a:rPr lang="en-US" sz="1800" dirty="0"/>
              <a:t>Event Descriptions</a:t>
            </a:r>
          </a:p>
        </p:txBody>
      </p:sp>
      <p:sp>
        <p:nvSpPr>
          <p:cNvPr id="6" name="TextBox 5">
            <a:extLst>
              <a:ext uri="{FF2B5EF4-FFF2-40B4-BE49-F238E27FC236}">
                <a16:creationId xmlns:a16="http://schemas.microsoft.com/office/drawing/2014/main" id="{AB5E04B1-A077-D3F8-C23C-CE26E3AB9F19}"/>
              </a:ext>
            </a:extLst>
          </p:cNvPr>
          <p:cNvSpPr txBox="1"/>
          <p:nvPr/>
        </p:nvSpPr>
        <p:spPr>
          <a:xfrm>
            <a:off x="5522678"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9341719" y="1964647"/>
            <a:ext cx="1582484" cy="369332"/>
          </a:xfrm>
          <a:prstGeom prst="rect">
            <a:avLst/>
          </a:prstGeom>
          <a:noFill/>
        </p:spPr>
        <p:txBody>
          <a:bodyPr wrap="none" rtlCol="0">
            <a:spAutoFit/>
          </a:bodyPr>
          <a:lstStyle/>
          <a:p>
            <a:pPr algn="ctr"/>
            <a:r>
              <a:rPr lang="en-US" sz="1800" dirty="0"/>
              <a:t>News Articles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
        <p:nvSpPr>
          <p:cNvPr id="7" name="Oval 6">
            <a:extLst>
              <a:ext uri="{FF2B5EF4-FFF2-40B4-BE49-F238E27FC236}">
                <a16:creationId xmlns:a16="http://schemas.microsoft.com/office/drawing/2014/main" id="{E2FE3431-B419-8081-A885-51DF3F909FE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10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Telegram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32</a:t>
            </a:fld>
            <a:endParaRPr/>
          </a:p>
        </p:txBody>
      </p:sp>
      <p:sp>
        <p:nvSpPr>
          <p:cNvPr id="128" name="Google Shape;128;g227a5b56a84_0_7">
            <a:extLst>
              <a:ext uri="{FF2B5EF4-FFF2-40B4-BE49-F238E27FC236}">
                <a16:creationId xmlns:a16="http://schemas.microsoft.com/office/drawing/2014/main" id="{BF2B5F23-5943-4323-1E5B-5B3268AC16B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66A7A0F5-2B26-9679-8888-1F1A265BF2B4}"/>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E3FABE9D-C3AD-7ED5-A009-861FE3324A37}"/>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7749107F-C005-7E78-09CE-06EDD2D38AA9}"/>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CD49EA02-81E8-596B-234C-868AA9513DB0}"/>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C7E60749-6094-A169-81E8-65657A4537FF}"/>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E7056A22-341D-00D1-54BF-03E02E7A8260}"/>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9DC9FF42-C207-AA5E-EC3A-DA0A6CB83313}"/>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7467F32-429C-C986-E882-8436CEF060C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5967061-5F1F-7080-58F6-F7444F9AA3D8}"/>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784A26-514C-87EF-169B-2D35AA74C049}"/>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D714B389-73D2-B00F-4CCA-903D3C2A4CDB}"/>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880A043-6004-5D37-0091-8C033CE73450}"/>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B5822DBB-1E67-6BA0-57EC-E2EA00639654}"/>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D77920A6-6DD2-AB33-2AB6-CD5CADAB2DDC}"/>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D0C3548A-ACA3-415E-353A-443181498B38}"/>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EF5C8B-60B7-0A00-0F15-40833663CA8F}"/>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3204AA3-3C0A-D14C-BBCD-5C475F97B9D5}"/>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9B3FA12A-37C9-FBD8-5194-D02BACA64272}"/>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10A173B4-8A28-43A2-8397-D2299105C38A}"/>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3F754D-576C-890E-F66F-0AB866014493}"/>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20AD1B-F367-8FE4-A809-B32BDBFB9E02}"/>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94FAC49-6237-CA98-4377-FD9C9A7B98E4}"/>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E83877D6-70AA-0604-980C-62F824EFC546}"/>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9ECEEB-6BFA-55AC-17D2-D5BC4E68BB01}"/>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529E96DC-4504-A98E-6B42-A5FFC670F819}"/>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F656AC-F8C3-0AA1-3F2B-4CA60948863E}"/>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4D36F4A7-232B-49FE-4DAE-EEB61EBEFD98}"/>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2BBA05B-D53D-EB59-5C3B-D17B3B8C8F91}"/>
              </a:ext>
            </a:extLst>
          </p:cNvPr>
          <p:cNvSpPr/>
          <p:nvPr/>
        </p:nvSpPr>
        <p:spPr>
          <a:xfrm>
            <a:off x="32067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26;g227a5b56a84_0_7">
            <a:extLst>
              <a:ext uri="{FF2B5EF4-FFF2-40B4-BE49-F238E27FC236}">
                <a16:creationId xmlns:a16="http://schemas.microsoft.com/office/drawing/2014/main" id="{8743489E-61D4-CBB7-9E83-10579408E165}"/>
              </a:ext>
            </a:extLst>
          </p:cNvPr>
          <p:cNvSpPr txBox="1">
            <a:spLocks noGrp="1"/>
          </p:cNvSpPr>
          <p:nvPr>
            <p:ph type="body" idx="1"/>
          </p:nvPr>
        </p:nvSpPr>
        <p:spPr>
          <a:xfrm>
            <a:off x="7401338" y="1884175"/>
            <a:ext cx="4353782" cy="4120385"/>
          </a:xfrm>
          <a:prstGeom prst="rect">
            <a:avLst/>
          </a:prstGeom>
          <a:noFill/>
          <a:ln>
            <a:noFill/>
          </a:ln>
        </p:spPr>
        <p:txBody>
          <a:bodyPr spcFirstLastPara="1" wrap="square" lIns="91425" tIns="45700" rIns="91425" bIns="45700" anchor="t" anchorCtr="0">
            <a:normAutofit fontScale="92500" lnSpcReduction="20000"/>
          </a:bodyPr>
          <a:lstStyle/>
          <a:p>
            <a:pPr marL="95250" lvl="0" indent="0" algn="l" rtl="0">
              <a:lnSpc>
                <a:spcPct val="100000"/>
              </a:lnSpc>
              <a:spcBef>
                <a:spcPts val="0"/>
              </a:spcBef>
              <a:spcAft>
                <a:spcPts val="1200"/>
              </a:spcAft>
              <a:buSzPts val="2100"/>
              <a:buNone/>
            </a:pPr>
            <a:r>
              <a:rPr lang="en-US" sz="1400" dirty="0"/>
              <a:t>Two Approaches</a:t>
            </a:r>
          </a:p>
          <a:p>
            <a:pPr indent="-361950">
              <a:lnSpc>
                <a:spcPct val="100000"/>
              </a:lnSpc>
              <a:spcBef>
                <a:spcPts val="0"/>
              </a:spcBef>
              <a:spcAft>
                <a:spcPts val="1200"/>
              </a:spcAft>
              <a:buSzPts val="2100"/>
              <a:buChar char="●"/>
            </a:pPr>
            <a:r>
              <a:rPr lang="en-US" sz="1400" dirty="0"/>
              <a:t>Top-Down</a:t>
            </a:r>
          </a:p>
          <a:p>
            <a:pPr lvl="1" indent="-361950">
              <a:lnSpc>
                <a:spcPct val="100000"/>
              </a:lnSpc>
              <a:spcBef>
                <a:spcPts val="0"/>
              </a:spcBef>
              <a:spcAft>
                <a:spcPts val="1200"/>
              </a:spcAft>
              <a:buSzPts val="2100"/>
              <a:buChar char="●"/>
            </a:pPr>
            <a:r>
              <a:rPr lang="en-US" sz="1200" dirty="0"/>
              <a:t>Create desired heterogenous/multimodal network fabric based on real data</a:t>
            </a:r>
          </a:p>
          <a:p>
            <a:pPr lvl="1" indent="-361950">
              <a:lnSpc>
                <a:spcPct val="100000"/>
              </a:lnSpc>
              <a:spcBef>
                <a:spcPts val="0"/>
              </a:spcBef>
              <a:spcAft>
                <a:spcPts val="1200"/>
              </a:spcAft>
              <a:buSzPts val="2100"/>
              <a:buChar char="●"/>
            </a:pPr>
            <a:r>
              <a:rPr lang="en-US" sz="1200" dirty="0"/>
              <a:t>Fill fabric with appropriate actors, messages, topics that match nodes and link types</a:t>
            </a:r>
          </a:p>
          <a:p>
            <a:pPr indent="-361950">
              <a:lnSpc>
                <a:spcPct val="100000"/>
              </a:lnSpc>
              <a:spcBef>
                <a:spcPts val="0"/>
              </a:spcBef>
              <a:spcAft>
                <a:spcPts val="1200"/>
              </a:spcAft>
              <a:buSzPts val="2100"/>
              <a:buChar char="●"/>
            </a:pPr>
            <a:r>
              <a:rPr lang="en-US" sz="1400" dirty="0"/>
              <a:t>Bottom-up</a:t>
            </a:r>
          </a:p>
          <a:p>
            <a:pPr lvl="1" indent="-361950">
              <a:lnSpc>
                <a:spcPct val="100000"/>
              </a:lnSpc>
              <a:spcBef>
                <a:spcPts val="0"/>
              </a:spcBef>
              <a:spcAft>
                <a:spcPts val="1200"/>
              </a:spcAft>
              <a:buSzPts val="2100"/>
              <a:buChar char="●"/>
            </a:pPr>
            <a:r>
              <a:rPr lang="en-US" sz="1200" dirty="0"/>
              <a:t>Create detailed social media agents and program agent interaction from first principles</a:t>
            </a:r>
          </a:p>
          <a:p>
            <a:pPr lvl="1" indent="-361950">
              <a:lnSpc>
                <a:spcPct val="100000"/>
              </a:lnSpc>
              <a:spcBef>
                <a:spcPts val="0"/>
              </a:spcBef>
              <a:spcAft>
                <a:spcPts val="1200"/>
              </a:spcAft>
              <a:buSzPts val="2100"/>
              <a:buChar char="●"/>
            </a:pPr>
            <a:r>
              <a:rPr lang="en-US" sz="1200" dirty="0"/>
              <a:t>Allow social media agents to interact and hope for emergent networks and narratives that are realistic and relevant</a:t>
            </a:r>
          </a:p>
          <a:p>
            <a:pPr marL="95250" indent="0">
              <a:lnSpc>
                <a:spcPct val="100000"/>
              </a:lnSpc>
              <a:spcBef>
                <a:spcPts val="0"/>
              </a:spcBef>
              <a:spcAft>
                <a:spcPts val="1200"/>
              </a:spcAft>
              <a:buSzPts val="2100"/>
              <a:buNone/>
            </a:pPr>
            <a:r>
              <a:rPr lang="en-US" sz="1400" dirty="0"/>
              <a:t>Current Telegram generation focuses on the bottom-up approach. Top-down approaches may be more appropriate for other social media. </a:t>
            </a:r>
          </a:p>
          <a:p>
            <a:pPr marL="95250" indent="0">
              <a:lnSpc>
                <a:spcPct val="100000"/>
              </a:lnSpc>
              <a:spcBef>
                <a:spcPts val="0"/>
              </a:spcBef>
              <a:spcAft>
                <a:spcPts val="1200"/>
              </a:spcAft>
              <a:buSzPts val="2100"/>
              <a:buNone/>
            </a:pPr>
            <a:r>
              <a:rPr lang="en-US" sz="1400" dirty="0"/>
              <a:t>MOMUS is the scoring card for ensuring that synthetic data realistic and relevant.</a:t>
            </a:r>
          </a:p>
        </p:txBody>
      </p:sp>
      <p:sp>
        <p:nvSpPr>
          <p:cNvPr id="30" name="Oval 29">
            <a:extLst>
              <a:ext uri="{FF2B5EF4-FFF2-40B4-BE49-F238E27FC236}">
                <a16:creationId xmlns:a16="http://schemas.microsoft.com/office/drawing/2014/main" id="{1148343D-64B4-317A-47FA-9B066D163229}"/>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791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D046-8474-22F6-E2BC-64463B7F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1506F-F14A-EDFB-D8B0-74F36CDF62CB}"/>
              </a:ext>
            </a:extLst>
          </p:cNvPr>
          <p:cNvSpPr>
            <a:spLocks noGrp="1"/>
          </p:cNvSpPr>
          <p:nvPr>
            <p:ph type="title"/>
          </p:nvPr>
        </p:nvSpPr>
        <p:spPr/>
        <p:txBody>
          <a:bodyPr/>
          <a:lstStyle/>
          <a:p>
            <a:r>
              <a:rPr lang="en-US" dirty="0"/>
              <a:t>Telegram Generation</a:t>
            </a:r>
          </a:p>
        </p:txBody>
      </p:sp>
      <p:sp>
        <p:nvSpPr>
          <p:cNvPr id="4" name="Slide Number Placeholder 3">
            <a:extLst>
              <a:ext uri="{FF2B5EF4-FFF2-40B4-BE49-F238E27FC236}">
                <a16:creationId xmlns:a16="http://schemas.microsoft.com/office/drawing/2014/main" id="{EBBE8832-B6C6-09C6-0111-DD17D6B2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14" name="Picture 13">
            <a:extLst>
              <a:ext uri="{FF2B5EF4-FFF2-40B4-BE49-F238E27FC236}">
                <a16:creationId xmlns:a16="http://schemas.microsoft.com/office/drawing/2014/main" id="{948DAB73-50A7-F3AA-5D12-1DA24EA52EC1}"/>
              </a:ext>
            </a:extLst>
          </p:cNvPr>
          <p:cNvPicPr>
            <a:picLocks noChangeAspect="1"/>
          </p:cNvPicPr>
          <p:nvPr/>
        </p:nvPicPr>
        <p:blipFill>
          <a:blip r:embed="rId2"/>
          <a:stretch>
            <a:fillRect/>
          </a:stretch>
        </p:blipFill>
        <p:spPr>
          <a:xfrm>
            <a:off x="536516" y="2423438"/>
            <a:ext cx="7327324" cy="3214439"/>
          </a:xfrm>
          <a:prstGeom prst="rect">
            <a:avLst/>
          </a:prstGeom>
        </p:spPr>
      </p:pic>
      <p:sp>
        <p:nvSpPr>
          <p:cNvPr id="15" name="Google Shape;128;g227a5b56a84_0_7">
            <a:extLst>
              <a:ext uri="{FF2B5EF4-FFF2-40B4-BE49-F238E27FC236}">
                <a16:creationId xmlns:a16="http://schemas.microsoft.com/office/drawing/2014/main" id="{344D6B26-D794-54B6-CDA9-FDB952B243C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32" name="Picture 31">
            <a:extLst>
              <a:ext uri="{FF2B5EF4-FFF2-40B4-BE49-F238E27FC236}">
                <a16:creationId xmlns:a16="http://schemas.microsoft.com/office/drawing/2014/main" id="{314FB7DC-B53B-0DD2-644E-0ECB139AD80C}"/>
              </a:ext>
            </a:extLst>
          </p:cNvPr>
          <p:cNvPicPr>
            <a:picLocks noChangeAspect="1"/>
          </p:cNvPicPr>
          <p:nvPr/>
        </p:nvPicPr>
        <p:blipFill>
          <a:blip r:embed="rId3"/>
          <a:stretch>
            <a:fillRect/>
          </a:stretch>
        </p:blipFill>
        <p:spPr>
          <a:xfrm>
            <a:off x="8403942" y="2423438"/>
            <a:ext cx="3251119" cy="3081663"/>
          </a:xfrm>
          <a:prstGeom prst="rect">
            <a:avLst/>
          </a:prstGeom>
        </p:spPr>
      </p:pic>
      <p:sp>
        <p:nvSpPr>
          <p:cNvPr id="33" name="TextBox 32">
            <a:extLst>
              <a:ext uri="{FF2B5EF4-FFF2-40B4-BE49-F238E27FC236}">
                <a16:creationId xmlns:a16="http://schemas.microsoft.com/office/drawing/2014/main" id="{D670F5BB-8BF6-9084-87AA-19EB07D4CE26}"/>
              </a:ext>
            </a:extLst>
          </p:cNvPr>
          <p:cNvSpPr txBox="1"/>
          <p:nvPr/>
        </p:nvSpPr>
        <p:spPr>
          <a:xfrm>
            <a:off x="8900160" y="1736184"/>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sp>
        <p:nvSpPr>
          <p:cNvPr id="34" name="TextBox 33">
            <a:extLst>
              <a:ext uri="{FF2B5EF4-FFF2-40B4-BE49-F238E27FC236}">
                <a16:creationId xmlns:a16="http://schemas.microsoft.com/office/drawing/2014/main" id="{99B3C9D9-3618-B4E7-ADCD-1033BA0F72A7}"/>
              </a:ext>
            </a:extLst>
          </p:cNvPr>
          <p:cNvSpPr txBox="1"/>
          <p:nvPr/>
        </p:nvSpPr>
        <p:spPr>
          <a:xfrm>
            <a:off x="2328857" y="1859294"/>
            <a:ext cx="4224343" cy="338554"/>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Generation Flow Diagram</a:t>
            </a:r>
          </a:p>
        </p:txBody>
      </p:sp>
      <p:sp>
        <p:nvSpPr>
          <p:cNvPr id="3" name="Oval 2">
            <a:extLst>
              <a:ext uri="{FF2B5EF4-FFF2-40B4-BE49-F238E27FC236}">
                <a16:creationId xmlns:a16="http://schemas.microsoft.com/office/drawing/2014/main" id="{B60A44E8-094D-F15D-FCAB-EE798DC8C342}"/>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122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766B4-997A-730D-A419-D48D9242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AC5C6-0345-2F33-F163-C239DCDCB49C}"/>
              </a:ext>
            </a:extLst>
          </p:cNvPr>
          <p:cNvSpPr>
            <a:spLocks noGrp="1"/>
          </p:cNvSpPr>
          <p:nvPr>
            <p:ph type="title"/>
          </p:nvPr>
        </p:nvSpPr>
        <p:spPr/>
        <p:txBody>
          <a:bodyPr/>
          <a:lstStyle/>
          <a:p>
            <a:r>
              <a:rPr lang="en-US" dirty="0"/>
              <a:t>Way Forward</a:t>
            </a:r>
          </a:p>
        </p:txBody>
      </p:sp>
      <p:sp>
        <p:nvSpPr>
          <p:cNvPr id="4" name="Slide Number Placeholder 3">
            <a:extLst>
              <a:ext uri="{FF2B5EF4-FFF2-40B4-BE49-F238E27FC236}">
                <a16:creationId xmlns:a16="http://schemas.microsoft.com/office/drawing/2014/main" id="{E4E64531-CFA7-1321-373E-CBA080834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34</a:t>
            </a:fld>
            <a:endParaRPr lang="en-US"/>
          </a:p>
        </p:txBody>
      </p:sp>
      <p:sp>
        <p:nvSpPr>
          <p:cNvPr id="3" name="Oval 2">
            <a:extLst>
              <a:ext uri="{FF2B5EF4-FFF2-40B4-BE49-F238E27FC236}">
                <a16:creationId xmlns:a16="http://schemas.microsoft.com/office/drawing/2014/main" id="{3F10CDF6-32E1-518D-6131-EBD2DA6F853C}"/>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4524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graphicFrame>
        <p:nvGraphicFramePr>
          <p:cNvPr id="6" name="Object 5">
            <a:extLst>
              <a:ext uri="{FF2B5EF4-FFF2-40B4-BE49-F238E27FC236}">
                <a16:creationId xmlns:a16="http://schemas.microsoft.com/office/drawing/2014/main" id="{F827A492-798E-121D-3BDE-867A6D522525}"/>
              </a:ext>
            </a:extLst>
          </p:cNvPr>
          <p:cNvGraphicFramePr>
            <a:graphicFrameLocks noChangeAspect="1"/>
          </p:cNvGraphicFramePr>
          <p:nvPr>
            <p:extLst>
              <p:ext uri="{D42A27DB-BD31-4B8C-83A1-F6EECF244321}">
                <p14:modId xmlns:p14="http://schemas.microsoft.com/office/powerpoint/2010/main" val="2819068835"/>
              </p:ext>
            </p:extLst>
          </p:nvPr>
        </p:nvGraphicFramePr>
        <p:xfrm>
          <a:off x="1211841" y="1800832"/>
          <a:ext cx="9653587" cy="4421187"/>
        </p:xfrm>
        <a:graphic>
          <a:graphicData uri="http://schemas.openxmlformats.org/presentationml/2006/ole">
            <mc:AlternateContent xmlns:mc="http://schemas.openxmlformats.org/markup-compatibility/2006">
              <mc:Choice xmlns:v="urn:schemas-microsoft-com:vml" Requires="v">
                <p:oleObj name="Worksheet" r:id="rId2" imgW="6008479" imgH="2751038" progId="Excel.Sheet.12">
                  <p:embed/>
                </p:oleObj>
              </mc:Choice>
              <mc:Fallback>
                <p:oleObj name="Worksheet" r:id="rId2" imgW="6008479" imgH="2751038" progId="Excel.Sheet.12">
                  <p:embed/>
                  <p:pic>
                    <p:nvPicPr>
                      <p:cNvPr id="0" name=""/>
                      <p:cNvPicPr/>
                      <p:nvPr/>
                    </p:nvPicPr>
                    <p:blipFill>
                      <a:blip r:embed="rId3"/>
                      <a:stretch>
                        <a:fillRect/>
                      </a:stretch>
                    </p:blipFill>
                    <p:spPr>
                      <a:xfrm>
                        <a:off x="1211841" y="1800832"/>
                        <a:ext cx="9653587" cy="442118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831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181900" y="1825624"/>
            <a:ext cx="11591000" cy="4636136"/>
          </a:xfrm>
          <a:prstGeom prst="rect">
            <a:avLst/>
          </a:prstGeom>
          <a:noFill/>
          <a:ln>
            <a:noFill/>
          </a:ln>
        </p:spPr>
        <p:txBody>
          <a:bodyPr spcFirstLastPara="1" wrap="square" lIns="91425" tIns="45700" rIns="91425" bIns="45700" anchor="t" anchorCtr="0">
            <a:normAutofit fontScale="85000"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Doctrine</a:t>
            </a:r>
          </a:p>
          <a:p>
            <a:pPr lvl="1" indent="-361950">
              <a:lnSpc>
                <a:spcPct val="100000"/>
              </a:lnSpc>
              <a:spcBef>
                <a:spcPts val="0"/>
              </a:spcBef>
              <a:spcAft>
                <a:spcPts val="1200"/>
              </a:spcAft>
              <a:buSzPts val="2100"/>
              <a:buChar char="●"/>
            </a:pPr>
            <a:r>
              <a:rPr lang="en-US" dirty="0">
                <a:solidFill>
                  <a:schemeClr val="tx1"/>
                </a:solidFill>
              </a:rPr>
              <a:t>US Information Operations doctrine is evolving and changing rapidly</a:t>
            </a:r>
          </a:p>
          <a:p>
            <a:pPr lvl="1" indent="-361950">
              <a:lnSpc>
                <a:spcPct val="100000"/>
              </a:lnSpc>
              <a:spcBef>
                <a:spcPts val="0"/>
              </a:spcBef>
              <a:spcAft>
                <a:spcPts val="1200"/>
              </a:spcAft>
              <a:buSzPts val="2100"/>
              <a:buChar char="●"/>
            </a:pPr>
            <a:r>
              <a:rPr lang="en-US" dirty="0">
                <a:solidFill>
                  <a:schemeClr val="tx1"/>
                </a:solidFill>
              </a:rPr>
              <a:t>Information Operations remains a complex issue with authority and titling problems </a:t>
            </a:r>
          </a:p>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There is currently no way to directly associate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an overarching simulation, training scenario data will be static; however, AESOP could be used to alter the scenario based upon training audience decisions and the templates could then drive additional synthetic data to get after a highly incremented simulation</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36</a:t>
            </a:fld>
            <a:endParaRPr/>
          </a:p>
        </p:txBody>
      </p:sp>
      <p:sp>
        <p:nvSpPr>
          <p:cNvPr id="128" name="Google Shape;128;g227a5b56a84_0_7">
            <a:extLst>
              <a:ext uri="{FF2B5EF4-FFF2-40B4-BE49-F238E27FC236}">
                <a16:creationId xmlns:a16="http://schemas.microsoft.com/office/drawing/2014/main" id="{CAC5E0EE-D500-CF17-4CBE-86481B636F2F}"/>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E1821DAE-C598-ACCE-5247-8E57D175B923}"/>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480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sz="2800" dirty="0"/>
              <a:t>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detection for a more comprehensive detection mechanism</a:t>
            </a:r>
          </a:p>
          <a:p>
            <a:pPr lvl="1" indent="-361950">
              <a:lnSpc>
                <a:spcPct val="100000"/>
              </a:lnSpc>
              <a:spcBef>
                <a:spcPts val="0"/>
              </a:spcBef>
              <a:spcAft>
                <a:spcPts val="1200"/>
              </a:spcAft>
              <a:buSzPts val="2100"/>
              <a:buChar char="●"/>
            </a:pPr>
            <a:r>
              <a:rPr lang="en-US" sz="2200" dirty="0"/>
              <a:t>Scenario extraction process for leveraging existing corpora</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US Joint Doctrine/BEND Framework Synthesis</a:t>
            </a:r>
          </a:p>
          <a:p>
            <a:pPr lvl="1" indent="-361950">
              <a:lnSpc>
                <a:spcPct val="100000"/>
              </a:lnSpc>
              <a:spcBef>
                <a:spcPts val="0"/>
              </a:spcBef>
              <a:spcAft>
                <a:spcPts val="1200"/>
              </a:spcAft>
              <a:buSzPts val="2100"/>
              <a:buChar char="●"/>
            </a:pPr>
            <a:r>
              <a:rPr lang="en-US" sz="2200" dirty="0"/>
              <a:t>AI-enabled scenario development from existing exercise material or corpora</a:t>
            </a:r>
          </a:p>
          <a:p>
            <a:pPr lvl="1" indent="-361950">
              <a:lnSpc>
                <a:spcPct val="100000"/>
              </a:lnSpc>
              <a:spcBef>
                <a:spcPts val="0"/>
              </a:spcBef>
              <a:spcAft>
                <a:spcPts val="1200"/>
              </a:spcAft>
              <a:buSzPts val="2100"/>
              <a:buChar char="●"/>
            </a:pPr>
            <a:r>
              <a:rPr lang="en-US" sz="2200" dirty="0"/>
              <a:t>AI-enabled Twitter/X, Facebook,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37</a:t>
            </a:fld>
            <a:endParaRPr/>
          </a:p>
        </p:txBody>
      </p:sp>
      <p:sp>
        <p:nvSpPr>
          <p:cNvPr id="128" name="Google Shape;128;g227a5b56a84_0_7">
            <a:extLst>
              <a:ext uri="{FF2B5EF4-FFF2-40B4-BE49-F238E27FC236}">
                <a16:creationId xmlns:a16="http://schemas.microsoft.com/office/drawing/2014/main" id="{A65689B0-E9A9-DAE9-5A73-1E3FA1BE21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5AA9EF4C-6CDA-3EB8-C762-278E57AE1670}"/>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00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530725"/>
          </a:xfrm>
          <a:prstGeom prst="rect">
            <a:avLst/>
          </a:prstGeom>
          <a:noFill/>
          <a:ln>
            <a:noFill/>
          </a:ln>
        </p:spPr>
        <p:txBody>
          <a:bodyPr spcFirstLastPara="1" wrap="square" lIns="91425" tIns="45700" rIns="91425" bIns="45700" anchor="t" anchorCtr="0">
            <a:normAutofit fontScale="92500"/>
          </a:bodyPr>
          <a:lstStyle/>
          <a:p>
            <a:pPr indent="-361950">
              <a:lnSpc>
                <a:spcPct val="150000"/>
              </a:lnSpc>
              <a:spcBef>
                <a:spcPts val="0"/>
              </a:spcBef>
              <a:buSzPts val="2100"/>
              <a:buFont typeface="Noto Sans Symbols"/>
              <a:buChar char="●"/>
            </a:pPr>
            <a:r>
              <a:rPr lang="en-US" b="1" dirty="0"/>
              <a:t>Q1: How does the BEND framework fit into current military doctrine and how can it enhance current information domain analysis?</a:t>
            </a:r>
          </a:p>
          <a:p>
            <a:pPr marL="457200" lvl="0" indent="-361950" algn="l" rtl="0">
              <a:lnSpc>
                <a:spcPct val="150000"/>
              </a:lnSpc>
              <a:spcBef>
                <a:spcPts val="0"/>
              </a:spcBef>
              <a:spcAft>
                <a:spcPts val="0"/>
              </a:spcAft>
              <a:buSzPts val="2100"/>
              <a:buChar char="●"/>
            </a:pPr>
            <a:r>
              <a:rPr lang="en-US" b="1" dirty="0"/>
              <a:t>Q2: How can we detect the presence of BEND maneuvers through their effects? Can we match these maneuvers to narrative campaigns? </a:t>
            </a:r>
          </a:p>
          <a:p>
            <a:pPr indent="-361950">
              <a:lnSpc>
                <a:spcPct val="150000"/>
              </a:lnSpc>
              <a:spcBef>
                <a:spcPts val="0"/>
              </a:spcBef>
              <a:buSzPts val="2100"/>
              <a:buFont typeface="Noto Sans Symbols"/>
              <a:buChar char="●"/>
            </a:pPr>
            <a:r>
              <a:rPr lang="en-US" b="1" dirty="0"/>
              <a:t>Q3: How can we develop exercise training scenarios for the BEND framework?</a:t>
            </a:r>
          </a:p>
          <a:p>
            <a:pPr lvl="1" indent="-361950">
              <a:lnSpc>
                <a:spcPct val="150000"/>
              </a:lnSpc>
              <a:spcBef>
                <a:spcPts val="0"/>
              </a:spcBef>
              <a:buSzPts val="2100"/>
              <a:buFont typeface="Noto Sans Symbols"/>
              <a:buChar char="●"/>
            </a:pPr>
            <a:r>
              <a:rPr lang="en-US" b="1" dirty="0"/>
              <a:t>Can we extract a training scenario from real data without resorting to hand-crafting messages?</a:t>
            </a:r>
          </a:p>
          <a:p>
            <a:pPr lvl="1" indent="-361950">
              <a:lnSpc>
                <a:spcPct val="150000"/>
              </a:lnSpc>
              <a:spcBef>
                <a:spcPts val="0"/>
              </a:spcBef>
              <a:buSzPts val="2100"/>
              <a:buFont typeface="Noto Sans Symbols"/>
              <a:buChar char="●"/>
            </a:pPr>
            <a:r>
              <a:rPr lang="en-US" b="1" dirty="0"/>
              <a:t>How can we leverage AI/LLMs to enhance training scenarios and generate multi-modal BEND?</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
        <p:nvSpPr>
          <p:cNvPr id="128" name="Google Shape;128;g227a5b56a84_0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D76A8E2A-6BF5-C25B-047D-2FF335151A5E}"/>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p:txBody>
          <a:bodyPr>
            <a:normAutofit lnSpcReduction="10000"/>
          </a:bodyPr>
          <a:lstStyle/>
          <a:p>
            <a:pPr marL="114300" indent="0">
              <a:buNone/>
            </a:pPr>
            <a:r>
              <a:rPr lang="en-US" sz="2800" dirty="0"/>
              <a:t>The purpose of this thesis is to:</a:t>
            </a:r>
          </a:p>
          <a:p>
            <a:r>
              <a:rPr lang="en-US" sz="2800" dirty="0"/>
              <a:t>Move BEND beyond a theoretical discussion framework and into an operationally relevant construct for evaluating social-cybersecurity</a:t>
            </a:r>
          </a:p>
          <a:p>
            <a:r>
              <a:rPr lang="en-US" sz="2800" dirty="0"/>
              <a:t>Nest BEND within current US military doctrine</a:t>
            </a:r>
          </a:p>
          <a:p>
            <a:r>
              <a:rPr lang="en-US" sz="2800" dirty="0"/>
              <a:t>Identify countermeasures to BEND maneuvers,</a:t>
            </a:r>
          </a:p>
          <a:p>
            <a:r>
              <a:rPr lang="en-US" sz="2800" dirty="0"/>
              <a:t>Connect detected maneuver effects with broader BEND campaigns</a:t>
            </a:r>
          </a:p>
          <a:p>
            <a:r>
              <a:rPr lang="en-US" sz="2800" dirty="0"/>
              <a:t>Leverage AI to develop synthetic training scenarios that closely mirror real word data with minimal human intervention</a:t>
            </a:r>
          </a:p>
          <a:p>
            <a:endParaRPr lang="en-US" sz="2800" dirty="0"/>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
        <p:nvSpPr>
          <p:cNvPr id="5" name="Oval 4">
            <a:extLst>
              <a:ext uri="{FF2B5EF4-FFF2-40B4-BE49-F238E27FC236}">
                <a16:creationId xmlns:a16="http://schemas.microsoft.com/office/drawing/2014/main" id="{5CA0A075-D953-550A-D989-04AF64B5AE1C}"/>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599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3" name="Oval 2">
            <a:extLst>
              <a:ext uri="{FF2B5EF4-FFF2-40B4-BE49-F238E27FC236}">
                <a16:creationId xmlns:a16="http://schemas.microsoft.com/office/drawing/2014/main" id="{A4C59163-7067-08D3-E0A2-F317238AA04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485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351338"/>
          </a:xfrm>
        </p:spPr>
        <p:txBody>
          <a:bodyPr/>
          <a:lstStyle/>
          <a:p>
            <a:r>
              <a:rPr lang="en-US" dirty="0"/>
              <a:t>Blaine (</a:t>
            </a:r>
            <a:r>
              <a:rPr lang="en-US" dirty="0">
                <a:solidFill>
                  <a:schemeClr val="tx1"/>
                </a:solidFill>
              </a:rPr>
              <a:t>CMU-S3D-23-102</a:t>
            </a:r>
            <a:r>
              <a:rPr lang="en-US" dirty="0"/>
              <a:t>) looked at and 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2"/>
          <a:stretch>
            <a:fillRect/>
          </a:stretch>
        </p:blipFill>
        <p:spPr>
          <a:xfrm>
            <a:off x="7130260" y="1825625"/>
            <a:ext cx="4618342" cy="1939111"/>
          </a:xfrm>
          <a:prstGeom prst="rect">
            <a:avLst/>
          </a:prstGeom>
        </p:spPr>
      </p:pic>
      <p:sp>
        <p:nvSpPr>
          <p:cNvPr id="5" name="Oval 4">
            <a:extLst>
              <a:ext uri="{FF2B5EF4-FFF2-40B4-BE49-F238E27FC236}">
                <a16:creationId xmlns:a16="http://schemas.microsoft.com/office/drawing/2014/main" id="{2C2BAA31-D100-CC1B-55FA-9912CA5FE2C9}"/>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350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2" y="2594956"/>
            <a:ext cx="9226909"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sp>
        <p:nvSpPr>
          <p:cNvPr id="128" name="Google Shape;128;g227a5b56a84_0_7">
            <a:extLst>
              <a:ext uri="{FF2B5EF4-FFF2-40B4-BE49-F238E27FC236}">
                <a16:creationId xmlns:a16="http://schemas.microsoft.com/office/drawing/2014/main" id="{475BC7BA-4F79-20FD-97B6-27E5F8C025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i="1"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3110.01C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552887" y="2105066"/>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522285" y="4195425"/>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8243430" y="1735307"/>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
        <p:nvSpPr>
          <p:cNvPr id="3" name="Oval 2">
            <a:extLst>
              <a:ext uri="{FF2B5EF4-FFF2-40B4-BE49-F238E27FC236}">
                <a16:creationId xmlns:a16="http://schemas.microsoft.com/office/drawing/2014/main" id="{1305CE7B-1A05-C261-900C-A452C3C1AB0E}"/>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39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577516" y="1804982"/>
            <a:ext cx="11186160" cy="4355920"/>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128" name="Google Shape;128;g227a5b56a84_0_7">
            <a:extLst>
              <a:ext uri="{FF2B5EF4-FFF2-40B4-BE49-F238E27FC236}">
                <a16:creationId xmlns:a16="http://schemas.microsoft.com/office/drawing/2014/main" id="{EAA552A2-1205-B44A-A046-3BCA65AB951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9DD1BAA5-7CC0-4ECF-C6CF-4B736B70C77A}"/>
              </a:ext>
            </a:extLst>
          </p:cNvPr>
          <p:cNvSpPr/>
          <p:nvPr/>
        </p:nvSpPr>
        <p:spPr>
          <a:xfrm>
            <a:off x="11725102" y="4156"/>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410495"/>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2.xml><?xml version="1.0" encoding="utf-8"?>
<ds:datastoreItem xmlns:ds="http://schemas.openxmlformats.org/officeDocument/2006/customXml" ds:itemID="{F06218C4-3886-45AB-B7A2-C792EAEE3571}">
  <ds:schemaRefs>
    <ds:schemaRef ds:uri="http://purl.org/dc/terms/"/>
    <ds:schemaRef ds:uri="http://www.w3.org/XML/1998/namespace"/>
    <ds:schemaRef ds:uri="http://schemas.openxmlformats.org/package/2006/metadata/core-properties"/>
    <ds:schemaRef ds:uri="http://purl.org/dc/elements/1.1/"/>
    <ds:schemaRef ds:uri="http://schemas.microsoft.com/office/infopath/2007/PartnerControls"/>
    <ds:schemaRef ds:uri="bb2b1566-931b-4391-8b36-f33e94168ffd"/>
    <ds:schemaRef ds:uri="http://schemas.microsoft.com/office/2006/metadata/properties"/>
    <ds:schemaRef ds:uri="http://purl.org/dc/dcmitype/"/>
    <ds:schemaRef ds:uri="http://schemas.microsoft.com/office/2006/documentManagement/types"/>
  </ds:schemaRefs>
</ds:datastoreItem>
</file>

<file path=customXml/itemProps3.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37033</TotalTime>
  <Words>2775</Words>
  <Application>Microsoft Office PowerPoint</Application>
  <PresentationFormat>Widescreen</PresentationFormat>
  <Paragraphs>403</Paragraphs>
  <Slides>37</Slides>
  <Notes>25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37</vt:i4>
      </vt:variant>
    </vt:vector>
  </HeadingPairs>
  <TitlesOfParts>
    <vt:vector size="43" baseType="lpstr">
      <vt:lpstr>Arial</vt:lpstr>
      <vt:lpstr>Calibri</vt:lpstr>
      <vt:lpstr>Noto Sans Symbols</vt:lpstr>
      <vt:lpstr>Cambria</vt:lpstr>
      <vt:lpstr>Office Theme</vt:lpstr>
      <vt:lpstr>Worksheet</vt:lpstr>
      <vt:lpstr>AI-Enabled Social Cyber Maneuver Detection and Creation</vt:lpstr>
      <vt:lpstr>Thesis Work Completion Key</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Doctrinal BEND Changes to be made</vt:lpstr>
      <vt:lpstr>BEND Framework Improvements</vt:lpstr>
      <vt:lpstr>Prior Work</vt:lpstr>
      <vt:lpstr>Effects-based Approach</vt:lpstr>
      <vt:lpstr>Effects-based Approach</vt:lpstr>
      <vt:lpstr>Effects-based Approach (B)</vt:lpstr>
      <vt:lpstr>Effects-based Approach (E)</vt:lpstr>
      <vt:lpstr>Effects-based Approach (N)</vt:lpstr>
      <vt:lpstr>Effects-based Approach (D)</vt:lpstr>
      <vt:lpstr>Study 1: Real World Effects</vt:lpstr>
      <vt:lpstr>Study 2: Simulations Based on Determined Effects</vt:lpstr>
      <vt:lpstr>BEND Battle Simulation</vt:lpstr>
      <vt:lpstr>Initial Results</vt:lpstr>
      <vt:lpstr>Initial Results</vt:lpstr>
      <vt:lpstr>AI-Enabled BEND Scenario Development</vt:lpstr>
      <vt:lpstr>Scenario Training</vt:lpstr>
      <vt:lpstr>Realistic Training</vt:lpstr>
      <vt:lpstr>AI-Enabled Scenario Orchestration and Planning (AESOP)</vt:lpstr>
      <vt:lpstr>AI-Enabled Scenario Orchestration and Planning (AESOP)</vt:lpstr>
      <vt:lpstr>AI-Enabled Scenario Orchestration and Planning (AESOP)</vt:lpstr>
      <vt:lpstr>AESOP Outputs</vt:lpstr>
      <vt:lpstr>AESOP Outputs</vt:lpstr>
      <vt:lpstr>Telegram Generation</vt:lpstr>
      <vt:lpstr>Telegram Generation</vt:lpstr>
      <vt:lpstr>Way Forward</vt:lpstr>
      <vt:lpstr>Research Roadmap Timeline</vt:lpstr>
      <vt:lpstr>Limitations and Justifications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China’s Information Campaigns</dc:title>
  <dc:creator>Joshua Uyheng</dc:creator>
  <cp:lastModifiedBy>Matthew Hicks</cp:lastModifiedBy>
  <cp:revision>27</cp:revision>
  <dcterms:created xsi:type="dcterms:W3CDTF">2019-03-21T17:10:32Z</dcterms:created>
  <dcterms:modified xsi:type="dcterms:W3CDTF">2024-04-17T18:03:48Z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